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9" r:id="rId4"/>
    <p:sldId id="281" r:id="rId5"/>
    <p:sldId id="260" r:id="rId6"/>
    <p:sldId id="282" r:id="rId7"/>
    <p:sldId id="283" r:id="rId8"/>
    <p:sldId id="284" r:id="rId9"/>
    <p:sldId id="285" r:id="rId10"/>
    <p:sldId id="286" r:id="rId11"/>
    <p:sldId id="261" r:id="rId12"/>
    <p:sldId id="278" r:id="rId13"/>
    <p:sldId id="262" r:id="rId14"/>
    <p:sldId id="287" r:id="rId15"/>
    <p:sldId id="279" r:id="rId16"/>
    <p:sldId id="28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248A1F-B5F4-4151-97DD-AF42B63AF66B}" type="datetimeFigureOut">
              <a:rPr lang="en-US" smtClean="0"/>
              <a:pPr/>
              <a:t>5/19/2014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3D3B8-87B9-4BD3-9F9F-6B3761681D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8836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7A8E04-0033-4B20-AFF7-6ED218619B50}" type="slidenum">
              <a:rPr lang="ar-SA"/>
              <a:pPr/>
              <a:t>6</a:t>
            </a:fld>
            <a:endParaRPr lang="en-US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1A3057-9E09-4537-A023-C98715B77E72}" type="slidenum">
              <a:rPr lang="ar-SA"/>
              <a:pPr/>
              <a:t>7</a:t>
            </a:fld>
            <a:endParaRPr lang="en-US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234386-E06E-4235-8543-139B166E64EB}" type="slidenum">
              <a:rPr lang="ar-SA"/>
              <a:pPr/>
              <a:t>8</a:t>
            </a:fld>
            <a:endParaRPr lang="en-US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977957-5D2F-4A5F-8AE7-8006C913755F}" type="slidenum">
              <a:rPr lang="ar-SA"/>
              <a:pPr/>
              <a:t>9</a:t>
            </a:fld>
            <a:endParaRPr lang="en-US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84475F-3D17-419A-A1B2-790FAA30BB69}" type="slidenum">
              <a:rPr lang="ar-SA"/>
              <a:pPr/>
              <a:t>12</a:t>
            </a:fld>
            <a:endParaRPr lang="en-US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84475F-3D17-419A-A1B2-790FAA30BB69}" type="slidenum">
              <a:rPr lang="ar-SA"/>
              <a:pPr/>
              <a:t>14</a:t>
            </a:fld>
            <a:endParaRPr lang="en-US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C4335-AB84-4CB0-AFE1-85AB70509F4A}" type="slidenum">
              <a:rPr lang="fa-IR" smtClean="0"/>
              <a:pPr/>
              <a:t>15</a:t>
            </a:fld>
            <a:endParaRPr 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9075-6BE6-43ED-ACF4-E24509105274}" type="datetimeFigureOut">
              <a:rPr lang="en-US" smtClean="0"/>
              <a:pPr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B1E93-4025-49EA-BE47-8DFBCC5499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9075-6BE6-43ED-ACF4-E24509105274}" type="datetimeFigureOut">
              <a:rPr lang="en-US" smtClean="0"/>
              <a:pPr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B1E93-4025-49EA-BE47-8DFBCC5499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9075-6BE6-43ED-ACF4-E24509105274}" type="datetimeFigureOut">
              <a:rPr lang="en-US" smtClean="0"/>
              <a:pPr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B1E93-4025-49EA-BE47-8DFBCC5499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9075-6BE6-43ED-ACF4-E24509105274}" type="datetimeFigureOut">
              <a:rPr lang="en-US" smtClean="0"/>
              <a:pPr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B1E93-4025-49EA-BE47-8DFBCC5499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9075-6BE6-43ED-ACF4-E24509105274}" type="datetimeFigureOut">
              <a:rPr lang="en-US" smtClean="0"/>
              <a:pPr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B1E93-4025-49EA-BE47-8DFBCC5499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9075-6BE6-43ED-ACF4-E24509105274}" type="datetimeFigureOut">
              <a:rPr lang="en-US" smtClean="0"/>
              <a:pPr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B1E93-4025-49EA-BE47-8DFBCC5499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9075-6BE6-43ED-ACF4-E24509105274}" type="datetimeFigureOut">
              <a:rPr lang="en-US" smtClean="0"/>
              <a:pPr/>
              <a:t>5/19/2014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B1E93-4025-49EA-BE47-8DFBCC5499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9075-6BE6-43ED-ACF4-E24509105274}" type="datetimeFigureOut">
              <a:rPr lang="en-US" smtClean="0"/>
              <a:pPr/>
              <a:t>5/19/2014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B1E93-4025-49EA-BE47-8DFBCC5499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9075-6BE6-43ED-ACF4-E24509105274}" type="datetimeFigureOut">
              <a:rPr lang="en-US" smtClean="0"/>
              <a:pPr/>
              <a:t>5/19/2014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B1E93-4025-49EA-BE47-8DFBCC5499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9075-6BE6-43ED-ACF4-E24509105274}" type="datetimeFigureOut">
              <a:rPr lang="en-US" smtClean="0"/>
              <a:pPr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B1E93-4025-49EA-BE47-8DFBCC5499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9075-6BE6-43ED-ACF4-E24509105274}" type="datetimeFigureOut">
              <a:rPr lang="en-US" smtClean="0"/>
              <a:pPr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B1E93-4025-49EA-BE47-8DFBCC5499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799075-6BE6-43ED-ACF4-E24509105274}" type="datetimeFigureOut">
              <a:rPr lang="en-US" smtClean="0"/>
              <a:pPr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BB1E93-4025-49EA-BE47-8DFBCC5499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بیان مساله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statement of the problem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 smtClean="0"/>
              <a:t>پس از تحلیل مسئله: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 smtClean="0"/>
              <a:t>تحلیل مساله</a:t>
            </a:r>
          </a:p>
          <a:p>
            <a:pPr algn="r" rtl="1">
              <a:lnSpc>
                <a:spcPct val="150000"/>
              </a:lnSpc>
            </a:pPr>
            <a:endParaRPr lang="fa-IR" sz="2400" dirty="0" smtClean="0"/>
          </a:p>
          <a:p>
            <a:pPr algn="r" rtl="1">
              <a:lnSpc>
                <a:spcPct val="150000"/>
              </a:lnSpc>
            </a:pPr>
            <a:r>
              <a:rPr lang="fa-IR" sz="2400" dirty="0" smtClean="0"/>
              <a:t>تصمیم گیری در مورد هدف و تمرکز موضوع تحقیق</a:t>
            </a:r>
          </a:p>
          <a:p>
            <a:pPr algn="r" rtl="1">
              <a:lnSpc>
                <a:spcPct val="150000"/>
              </a:lnSpc>
            </a:pPr>
            <a:endParaRPr lang="fa-IR" sz="2400" dirty="0" smtClean="0"/>
          </a:p>
          <a:p>
            <a:pPr algn="r" rtl="1">
              <a:lnSpc>
                <a:spcPct val="150000"/>
              </a:lnSpc>
            </a:pPr>
            <a:r>
              <a:rPr lang="fa-IR" sz="2400" dirty="0" smtClean="0"/>
              <a:t>تدوین بیان مساله</a:t>
            </a:r>
          </a:p>
        </p:txBody>
      </p:sp>
      <p:sp>
        <p:nvSpPr>
          <p:cNvPr id="5" name="Rectangle 4"/>
          <p:cNvSpPr/>
          <p:nvPr/>
        </p:nvSpPr>
        <p:spPr>
          <a:xfrm>
            <a:off x="2590800" y="1524000"/>
            <a:ext cx="6172200" cy="838200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956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3.33333E-6 0.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19972 L -0.00416 0.382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9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FORMULATING THE PROBLEM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95601"/>
            <a:ext cx="8229600" cy="12192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Why </a:t>
            </a:r>
            <a:r>
              <a:rPr lang="en-US" dirty="0">
                <a:solidFill>
                  <a:srgbClr val="FF0000"/>
                </a:solidFill>
              </a:rPr>
              <a:t>is it important to state and define the problem well?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38BF93B-A1A0-49A0-ADC6-FACB0CC35ED8}" type="slidenum">
              <a:rPr lang="ar-SA"/>
              <a:pPr/>
              <a:t>12</a:t>
            </a:fld>
            <a:endParaRPr lang="en-US"/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33375"/>
            <a:ext cx="8610599" cy="94297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rtl="1" eaLnBrk="1" hangingPunct="1"/>
            <a:r>
              <a:rPr lang="fa-IR" sz="3600" dirty="0" smtClean="0">
                <a:solidFill>
                  <a:schemeClr val="tx1"/>
                </a:solidFill>
                <a:cs typeface="B Titr" pitchFamily="2" charset="-78"/>
              </a:rPr>
              <a:t>چرا بیان مساله خوب مهم است؟</a:t>
            </a:r>
            <a:endParaRPr lang="en-US" sz="3600" dirty="0" smtClean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341438"/>
            <a:ext cx="8569325" cy="5256212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just" rtl="1" eaLnBrk="1" hangingPunct="1">
              <a:lnSpc>
                <a:spcPct val="150000"/>
              </a:lnSpc>
              <a:buFontTx/>
              <a:buNone/>
            </a:pPr>
            <a:r>
              <a:rPr lang="fa-IR" sz="2400" dirty="0" smtClean="0">
                <a:cs typeface="B Titr" pitchFamily="2" charset="-78"/>
              </a:rPr>
              <a:t>اولین بخش عمده که در پروپوزال </a:t>
            </a:r>
            <a:r>
              <a:rPr lang="fa-IR" sz="2400" dirty="0">
                <a:cs typeface="B Titr" pitchFamily="2" charset="-78"/>
              </a:rPr>
              <a:t>می آید</a:t>
            </a:r>
            <a:r>
              <a:rPr lang="ar-SA" sz="2400" dirty="0">
                <a:cs typeface="B Titr" pitchFamily="2" charset="-78"/>
              </a:rPr>
              <a:t> بيان مسئله </a:t>
            </a:r>
            <a:r>
              <a:rPr lang="fa-IR" sz="2400" dirty="0">
                <a:cs typeface="B Titr" pitchFamily="2" charset="-78"/>
              </a:rPr>
              <a:t>است و بیان واضح و خوب آن لازم است چون:</a:t>
            </a:r>
          </a:p>
          <a:p>
            <a:pPr lvl="1" algn="just" rtl="1">
              <a:lnSpc>
                <a:spcPct val="150000"/>
              </a:lnSpc>
              <a:buFont typeface="Wingdings" pitchFamily="2" charset="2"/>
              <a:buChar char="q"/>
            </a:pPr>
            <a:r>
              <a:rPr lang="fa-IR" sz="24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Titr" pitchFamily="2" charset="-78"/>
              </a:rPr>
              <a:t>پایه طراحی بقیه پروپوزال است(اهداف-متدولوژی-بودجه-طرح کار)</a:t>
            </a:r>
          </a:p>
          <a:p>
            <a:pPr lvl="1" algn="just" rtl="1">
              <a:lnSpc>
                <a:spcPct val="150000"/>
              </a:lnSpc>
              <a:buFont typeface="Wingdings" pitchFamily="2" charset="2"/>
              <a:buChar char="q"/>
            </a:pPr>
            <a:r>
              <a:rPr lang="fa-IR" sz="24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Titr" pitchFamily="2" charset="-78"/>
              </a:rPr>
              <a:t>پیدا کردن اطلاعات و گزارشات مشابهی که می تواند در طراحی مطالعه شما به کار رود،آسان می شود.</a:t>
            </a:r>
          </a:p>
          <a:p>
            <a:pPr lvl="1" algn="just" rtl="1">
              <a:lnSpc>
                <a:spcPct val="150000"/>
              </a:lnSpc>
              <a:buFont typeface="Wingdings" pitchFamily="2" charset="2"/>
              <a:buChar char="q"/>
            </a:pPr>
            <a:r>
              <a:rPr lang="fa-IR" sz="24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Titr" pitchFamily="2" charset="-78"/>
              </a:rPr>
              <a:t>به شما کمک می کند به صورت سیستمیک بتوانید نیاز به انجام طرح و نتایج مورد انتظار از آن را نشان دهید. این به خصوص در  معرفی طرح به دیگران و جلب حمایت از طرح کمک کننده است.</a:t>
            </a:r>
          </a:p>
        </p:txBody>
      </p:sp>
    </p:spTree>
    <p:extLst>
      <p:ext uri="{BB962C8B-B14F-4D97-AF65-F5344CB8AC3E}">
        <p14:creationId xmlns:p14="http://schemas.microsoft.com/office/powerpoint/2010/main" xmlns="" val="84291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information should be included in the statement of the problem?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1</a:t>
            </a:r>
            <a:r>
              <a:rPr lang="en-US" dirty="0"/>
              <a:t>. A brief description of socio-economic and cultural characteristics </a:t>
            </a:r>
            <a:r>
              <a:rPr lang="en-US" dirty="0" smtClean="0"/>
              <a:t> to </a:t>
            </a:r>
            <a:r>
              <a:rPr lang="en-US" dirty="0"/>
              <a:t>help describe the context </a:t>
            </a:r>
            <a:r>
              <a:rPr lang="en-US" dirty="0" smtClean="0"/>
              <a:t>in</a:t>
            </a:r>
            <a:r>
              <a:rPr lang="fa-IR" dirty="0" smtClean="0"/>
              <a:t> </a:t>
            </a:r>
            <a:r>
              <a:rPr lang="en-US" dirty="0" smtClean="0"/>
              <a:t>which </a:t>
            </a:r>
            <a:r>
              <a:rPr lang="en-US" dirty="0"/>
              <a:t>the problem occurs.</a:t>
            </a:r>
          </a:p>
          <a:p>
            <a:pPr>
              <a:buNone/>
            </a:pPr>
            <a:r>
              <a:rPr lang="en-US" dirty="0"/>
              <a:t>2. A concise description of the nature of the problem (the discrepancy </a:t>
            </a:r>
            <a:r>
              <a:rPr lang="en-US" dirty="0" smtClean="0"/>
              <a:t>, distribution </a:t>
            </a:r>
            <a:r>
              <a:rPr lang="en-US" dirty="0"/>
              <a:t>, </a:t>
            </a:r>
            <a:r>
              <a:rPr lang="en-US" dirty="0" smtClean="0"/>
              <a:t>size</a:t>
            </a:r>
            <a:r>
              <a:rPr lang="en-US" dirty="0"/>
              <a:t>, and severity of the </a:t>
            </a:r>
            <a:r>
              <a:rPr lang="en-US" dirty="0" smtClean="0"/>
              <a:t>problem.</a:t>
            </a:r>
            <a:endParaRPr lang="en-US" dirty="0"/>
          </a:p>
          <a:p>
            <a:pPr>
              <a:buNone/>
            </a:pPr>
            <a:r>
              <a:rPr lang="en-US" dirty="0"/>
              <a:t>3. An analysis of the major factors that may influence the problem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4</a:t>
            </a:r>
            <a:r>
              <a:rPr lang="en-US" dirty="0"/>
              <a:t>. A brief description of </a:t>
            </a:r>
            <a:r>
              <a:rPr lang="en-US" dirty="0" smtClean="0"/>
              <a:t>previous </a:t>
            </a:r>
            <a:r>
              <a:rPr lang="en-US" dirty="0"/>
              <a:t>solutions to the </a:t>
            </a:r>
            <a:r>
              <a:rPr lang="en-US" dirty="0" smtClean="0"/>
              <a:t>problem, </a:t>
            </a:r>
            <a:r>
              <a:rPr lang="en-US" dirty="0"/>
              <a:t>and why further research is </a:t>
            </a:r>
            <a:r>
              <a:rPr lang="en-US" dirty="0" smtClean="0"/>
              <a:t>needed</a:t>
            </a:r>
            <a:endParaRPr lang="en-US" dirty="0"/>
          </a:p>
          <a:p>
            <a:pPr>
              <a:buNone/>
            </a:pPr>
            <a:r>
              <a:rPr lang="en-US" dirty="0"/>
              <a:t>5. A description of the type of information expected to result from the project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6. a </a:t>
            </a:r>
            <a:r>
              <a:rPr lang="en-US" dirty="0"/>
              <a:t>short list of definitions of crucial concepts </a:t>
            </a:r>
            <a:r>
              <a:rPr lang="en-US" dirty="0" smtClean="0"/>
              <a:t>/A </a:t>
            </a:r>
            <a:r>
              <a:rPr lang="en-US" dirty="0"/>
              <a:t>list of </a:t>
            </a:r>
            <a:r>
              <a:rPr lang="en-US" dirty="0" smtClean="0"/>
              <a:t>abbreviations.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38BF93B-A1A0-49A0-ADC6-FACB0CC35ED8}" type="slidenum">
              <a:rPr lang="ar-SA"/>
              <a:pPr/>
              <a:t>14</a:t>
            </a:fld>
            <a:endParaRPr lang="en-US" dirty="0"/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1"/>
            <a:ext cx="8610599" cy="6858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rtl="1"/>
            <a:r>
              <a:rPr lang="ar-SA" sz="3100" dirty="0" smtClean="0"/>
              <a:t>در </a:t>
            </a:r>
            <a:r>
              <a:rPr lang="ar-SA" sz="3100" dirty="0"/>
              <a:t>بيان مسئله نكات زير آورده مي شود</a:t>
            </a:r>
            <a:r>
              <a:rPr lang="en-US" sz="3100" dirty="0" smtClean="0"/>
              <a:t>:</a:t>
            </a:r>
            <a:endParaRPr lang="en-US" sz="3100" dirty="0" smtClean="0">
              <a:cs typeface="Titr" pitchFamily="2" charset="-78"/>
            </a:endParaRP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43000"/>
            <a:ext cx="8569325" cy="5454650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70000" lnSpcReduction="20000"/>
          </a:bodyPr>
          <a:lstStyle/>
          <a:p>
            <a:pPr marL="514350" lvl="2" indent="-514350" algn="just" rtl="1">
              <a:lnSpc>
                <a:spcPct val="160000"/>
              </a:lnSpc>
              <a:buFont typeface="+mj-lt"/>
              <a:buAutoNum type="arabicParenR"/>
            </a:pPr>
            <a:r>
              <a:rPr lang="fa-IR" sz="28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Titr" pitchFamily="2" charset="-78"/>
              </a:rPr>
              <a:t>مشکل چیست؟ </a:t>
            </a:r>
            <a:r>
              <a:rPr lang="fa-IR" dirty="0">
                <a:cs typeface="B Titr" pitchFamily="2" charset="-78"/>
              </a:rPr>
              <a:t>اطلاعات زمینه ای-</a:t>
            </a:r>
            <a:r>
              <a:rPr lang="ar-SA" dirty="0" smtClean="0">
                <a:cs typeface="B Titr" pitchFamily="2" charset="-78"/>
              </a:rPr>
              <a:t>نحوه </a:t>
            </a:r>
            <a:r>
              <a:rPr lang="ar-SA" dirty="0">
                <a:cs typeface="B Titr" pitchFamily="2" charset="-78"/>
              </a:rPr>
              <a:t>بروز يا وقوع </a:t>
            </a:r>
            <a:r>
              <a:rPr lang="fa-IR" dirty="0" smtClean="0">
                <a:cs typeface="B Titr" pitchFamily="2" charset="-78"/>
              </a:rPr>
              <a:t>–فاصله وضعیت موجود با آنچه باید باشد</a:t>
            </a:r>
            <a:endParaRPr lang="fa-IR" dirty="0">
              <a:cs typeface="B Titr" pitchFamily="2" charset="-78"/>
            </a:endParaRPr>
          </a:p>
          <a:p>
            <a:pPr marL="514350" lvl="2" indent="-514350" algn="just" rtl="1">
              <a:lnSpc>
                <a:spcPct val="160000"/>
              </a:lnSpc>
              <a:buFont typeface="+mj-lt"/>
              <a:buAutoNum type="arabicParenR"/>
            </a:pPr>
            <a:r>
              <a:rPr lang="fa-IR" sz="28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Titr" pitchFamily="2" charset="-78"/>
              </a:rPr>
              <a:t>اهمیت مشکل:</a:t>
            </a:r>
            <a:r>
              <a:rPr lang="fa-IR" sz="2600" dirty="0" smtClean="0">
                <a:solidFill>
                  <a:srgbClr val="FF0000"/>
                </a:solidFill>
                <a:cs typeface="B Titr" pitchFamily="2" charset="-78"/>
              </a:rPr>
              <a:t> </a:t>
            </a:r>
            <a:r>
              <a:rPr lang="fa-IR" dirty="0">
                <a:cs typeface="B Titr" pitchFamily="2" charset="-78"/>
              </a:rPr>
              <a:t>شیوع، </a:t>
            </a:r>
            <a:r>
              <a:rPr lang="ar-SA" dirty="0">
                <a:cs typeface="B Titr" pitchFamily="2" charset="-78"/>
              </a:rPr>
              <a:t>وسعت و</a:t>
            </a:r>
            <a:r>
              <a:rPr lang="fa-IR" dirty="0">
                <a:cs typeface="B Titr" pitchFamily="2" charset="-78"/>
              </a:rPr>
              <a:t> گستردگی</a:t>
            </a:r>
          </a:p>
          <a:p>
            <a:pPr marL="514350" lvl="2" indent="-514350" algn="just" rtl="1">
              <a:lnSpc>
                <a:spcPct val="160000"/>
              </a:lnSpc>
              <a:buFont typeface="+mj-lt"/>
              <a:buAutoNum type="arabicParenR"/>
            </a:pPr>
            <a:r>
              <a:rPr lang="fa-IR" sz="2800" dirty="0">
                <a:solidFill>
                  <a:schemeClr val="tx2">
                    <a:lumMod val="60000"/>
                    <a:lumOff val="40000"/>
                  </a:schemeClr>
                </a:solidFill>
                <a:cs typeface="B Titr" pitchFamily="2" charset="-78"/>
              </a:rPr>
              <a:t>میزان آگاهی </a:t>
            </a:r>
            <a:r>
              <a:rPr lang="fa-IR" sz="28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Titr" pitchFamily="2" charset="-78"/>
              </a:rPr>
              <a:t>فعلی:</a:t>
            </a:r>
            <a:r>
              <a:rPr lang="fa-IR" dirty="0" smtClean="0">
                <a:cs typeface="B Titr" pitchFamily="2" charset="-78"/>
              </a:rPr>
              <a:t>  عوامل </a:t>
            </a:r>
            <a:r>
              <a:rPr lang="fa-IR" dirty="0">
                <a:cs typeface="B Titr" pitchFamily="2" charset="-78"/>
              </a:rPr>
              <a:t>دخیل-</a:t>
            </a:r>
            <a:r>
              <a:rPr lang="ar-SA" dirty="0" smtClean="0">
                <a:cs typeface="B Titr" pitchFamily="2" charset="-78"/>
              </a:rPr>
              <a:t>نحوه </a:t>
            </a:r>
            <a:r>
              <a:rPr lang="ar-SA" dirty="0">
                <a:cs typeface="B Titr" pitchFamily="2" charset="-78"/>
              </a:rPr>
              <a:t>برخورد فعلي با مشكل</a:t>
            </a:r>
            <a:endParaRPr lang="fa-IR" dirty="0">
              <a:cs typeface="B Titr" pitchFamily="2" charset="-78"/>
            </a:endParaRPr>
          </a:p>
          <a:p>
            <a:pPr marL="514350" lvl="2" indent="-514350" algn="just" rtl="1">
              <a:lnSpc>
                <a:spcPct val="160000"/>
              </a:lnSpc>
              <a:buFont typeface="+mj-lt"/>
              <a:buAutoNum type="arabicParenR"/>
            </a:pPr>
            <a:r>
              <a:rPr lang="fa-IR" sz="28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Titr" pitchFamily="2" charset="-78"/>
              </a:rPr>
              <a:t>عوارض </a:t>
            </a:r>
            <a:r>
              <a:rPr lang="fa-IR" sz="2800" dirty="0">
                <a:solidFill>
                  <a:schemeClr val="tx2">
                    <a:lumMod val="60000"/>
                    <a:lumOff val="40000"/>
                  </a:schemeClr>
                </a:solidFill>
                <a:cs typeface="B Titr" pitchFamily="2" charset="-78"/>
              </a:rPr>
              <a:t>ناشی از تداوم </a:t>
            </a:r>
            <a:r>
              <a:rPr lang="fa-IR" sz="28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Titr" pitchFamily="2" charset="-78"/>
              </a:rPr>
              <a:t>مشکل: </a:t>
            </a:r>
            <a:r>
              <a:rPr lang="fa-IR" dirty="0" smtClean="0">
                <a:cs typeface="B Titr" pitchFamily="2" charset="-78"/>
              </a:rPr>
              <a:t>عوارض معمولا ازخفیف به شدید(موربیدیته به مورتالیته)</a:t>
            </a:r>
          </a:p>
          <a:p>
            <a:pPr marL="514350" lvl="2" indent="-514350" algn="just" rtl="1">
              <a:lnSpc>
                <a:spcPct val="160000"/>
              </a:lnSpc>
              <a:buFont typeface="+mj-lt"/>
              <a:buAutoNum type="arabicParenR"/>
            </a:pPr>
            <a:r>
              <a:rPr lang="fa-IR" sz="28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Titr" pitchFamily="2" charset="-78"/>
              </a:rPr>
              <a:t>راه حل چیست؟</a:t>
            </a:r>
            <a:r>
              <a:rPr lang="fa-IR" dirty="0" smtClean="0">
                <a:cs typeface="B Titr" pitchFamily="2" charset="-78"/>
              </a:rPr>
              <a:t>راه حل های موجود مطرح</a:t>
            </a:r>
          </a:p>
          <a:p>
            <a:pPr marL="514350" lvl="2" indent="-514350" algn="just" rtl="1">
              <a:lnSpc>
                <a:spcPct val="160000"/>
              </a:lnSpc>
              <a:buFont typeface="+mj-lt"/>
              <a:buAutoNum type="arabicParenR"/>
            </a:pPr>
            <a:r>
              <a:rPr lang="fa-IR" sz="28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Titr" pitchFamily="2" charset="-78"/>
              </a:rPr>
              <a:t>خلاء اطلاعاتی و تناقضات موجود </a:t>
            </a:r>
          </a:p>
          <a:p>
            <a:pPr marL="914400" lvl="3" indent="-457200" algn="just" rtl="1">
              <a:lnSpc>
                <a:spcPct val="160000"/>
              </a:lnSpc>
              <a:buFont typeface="Wingdings" pitchFamily="2" charset="2"/>
              <a:buChar char="q"/>
            </a:pPr>
            <a:r>
              <a:rPr lang="fa-IR" dirty="0" smtClean="0">
                <a:cs typeface="B Titr" pitchFamily="2" charset="-78"/>
              </a:rPr>
              <a:t>اطلاعات جامع راجع به موضوع و آمار های مختلف</a:t>
            </a:r>
          </a:p>
          <a:p>
            <a:pPr marL="914400" lvl="3" indent="-457200" algn="just" rtl="1">
              <a:lnSpc>
                <a:spcPct val="160000"/>
              </a:lnSpc>
              <a:buFont typeface="Wingdings" pitchFamily="2" charset="2"/>
              <a:buChar char="q"/>
            </a:pPr>
            <a:r>
              <a:rPr lang="fa-IR" dirty="0" smtClean="0">
                <a:cs typeface="B Titr" pitchFamily="2" charset="-78"/>
              </a:rPr>
              <a:t>فقدان یک نظر مطمئن و محکم در مورد موضوع(ضرو</a:t>
            </a:r>
            <a:r>
              <a:rPr lang="fa-IR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Titr" pitchFamily="2" charset="-78"/>
              </a:rPr>
              <a:t>رت تحقیق)</a:t>
            </a:r>
          </a:p>
          <a:p>
            <a:pPr marL="514350" lvl="2" indent="-514350" algn="just" rtl="1">
              <a:lnSpc>
                <a:spcPct val="160000"/>
              </a:lnSpc>
              <a:buFont typeface="+mj-lt"/>
              <a:buAutoNum type="arabicParenR"/>
            </a:pPr>
            <a:r>
              <a:rPr lang="fa-IR" sz="28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Titr" pitchFamily="2" charset="-78"/>
              </a:rPr>
              <a:t>ارایه تصویری از تحقیق</a:t>
            </a:r>
          </a:p>
          <a:p>
            <a:pPr marL="514350" lvl="2" indent="-514350" algn="just" rtl="1">
              <a:lnSpc>
                <a:spcPct val="160000"/>
              </a:lnSpc>
              <a:buFont typeface="+mj-lt"/>
              <a:buAutoNum type="arabicParenR"/>
            </a:pPr>
            <a:r>
              <a:rPr lang="fa-IR" sz="28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Titr" pitchFamily="2" charset="-78"/>
              </a:rPr>
              <a:t>فواید ناشی از تحقیق: </a:t>
            </a:r>
            <a:r>
              <a:rPr lang="ar-SA" dirty="0" smtClean="0">
                <a:cs typeface="B Titr" pitchFamily="2" charset="-78"/>
              </a:rPr>
              <a:t>فوايد </a:t>
            </a:r>
            <a:r>
              <a:rPr lang="ar-SA" dirty="0">
                <a:cs typeface="B Titr" pitchFamily="2" charset="-78"/>
              </a:rPr>
              <a:t>پژوهش </a:t>
            </a:r>
            <a:r>
              <a:rPr lang="fa-IR" dirty="0" smtClean="0">
                <a:cs typeface="B Titr" pitchFamily="2" charset="-78"/>
              </a:rPr>
              <a:t>- </a:t>
            </a:r>
            <a:r>
              <a:rPr lang="ar-SA" dirty="0" smtClean="0">
                <a:cs typeface="B Titr" pitchFamily="2" charset="-78"/>
              </a:rPr>
              <a:t> </a:t>
            </a:r>
            <a:r>
              <a:rPr lang="ar-SA" dirty="0">
                <a:cs typeface="B Titr" pitchFamily="2" charset="-78"/>
              </a:rPr>
              <a:t>چه نتايجي از حل مشكل انتظار مي رود</a:t>
            </a:r>
            <a:r>
              <a:rPr lang="en-US" dirty="0">
                <a:cs typeface="B Titr" pitchFamily="2" charset="-78"/>
              </a:rPr>
              <a:t> </a:t>
            </a:r>
            <a:endParaRPr lang="fa-IR" dirty="0">
              <a:cs typeface="B Titr" pitchFamily="2" charset="-78"/>
            </a:endParaRPr>
          </a:p>
          <a:p>
            <a:pPr marL="457200" lvl="2" indent="-457200" algn="just" rtl="1">
              <a:lnSpc>
                <a:spcPct val="160000"/>
              </a:lnSpc>
              <a:buFont typeface="Wingdings" pitchFamily="2" charset="2"/>
              <a:buChar char="q"/>
            </a:pPr>
            <a:r>
              <a:rPr lang="en-US" sz="2600" dirty="0" smtClean="0">
                <a:solidFill>
                  <a:schemeClr val="accent2">
                    <a:lumMod val="75000"/>
                  </a:schemeClr>
                </a:solidFill>
                <a:cs typeface="B Titr" pitchFamily="2" charset="-78"/>
              </a:rPr>
              <a:t>   </a:t>
            </a:r>
            <a:r>
              <a:rPr lang="fa-IR" sz="2900" dirty="0">
                <a:solidFill>
                  <a:srgbClr val="00B050"/>
                </a:solidFill>
                <a:cs typeface="B Titr" pitchFamily="2" charset="-78"/>
              </a:rPr>
              <a:t>تعاریف-لیست کلمات اختصاری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685800" y="3886200"/>
            <a:ext cx="2819400" cy="6096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</a:rPr>
              <a:t>بندهای 1 تا 6 دارای منبع باشد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85800" y="2971800"/>
            <a:ext cx="2819400" cy="6096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</a:rPr>
              <a:t>3 پاراگراف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85800" y="2203269"/>
            <a:ext cx="2819400" cy="6096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</a:rPr>
              <a:t>حجم کم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85800" y="5562600"/>
            <a:ext cx="2819400" cy="6096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</a:rPr>
              <a:t>امکان بیان چند منبع برای یک عبارت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85800" y="4724400"/>
            <a:ext cx="2819400" cy="6096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</a:rPr>
              <a:t>منابع یک به یک بیان نشوند(عبارت)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757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89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 smtClean="0">
                <a:cs typeface="B Titr" pitchFamily="2" charset="-78"/>
              </a:rPr>
              <a:t>بیان مساله</a:t>
            </a:r>
            <a:endParaRPr lang="fa-IR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 smtClean="0">
                <a:cs typeface="B Titr" pitchFamily="2" charset="-78"/>
              </a:rPr>
              <a:t>در انتهاي هر بيان مسأله بايد سؤال اصلي يا مسأله اصلي پژوهشي به صورت عبارت سؤالي آورده شود و یا به دنبال هر آنچه که محقق باشد را باید به صورت یک جمله نوشته شود.</a:t>
            </a:r>
          </a:p>
          <a:p>
            <a:pPr algn="r" rtl="1">
              <a:lnSpc>
                <a:spcPct val="150000"/>
              </a:lnSpc>
            </a:pPr>
            <a:endParaRPr lang="fa-IR" sz="2400" b="1" dirty="0" smtClean="0">
              <a:cs typeface="B Titr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 smtClean="0">
                <a:cs typeface="B Titr" pitchFamily="2" charset="-78"/>
              </a:rPr>
              <a:t>به طور كلي بيان مسأله بايستي به گونه اي نوشته شود كه هر خواننده بدون حضور ارائه دهنده طرح ، آنچه را كه در ذهن محقق در خصوص موضوع وجود دارد را درك نمايد.</a:t>
            </a:r>
            <a:endParaRPr lang="fa-IR" sz="2400" b="1" dirty="0"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9604542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 smtClean="0"/>
              <a:t>عنوان تحقیق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05000" y="1752600"/>
            <a:ext cx="4800600" cy="9144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chemeClr val="tx1"/>
                </a:solidFill>
              </a:rPr>
              <a:t>ایده پژوهش</a:t>
            </a:r>
            <a:endParaRPr lang="en-US" sz="3200" dirty="0" smtClean="0">
              <a:solidFill>
                <a:schemeClr val="tx1"/>
              </a:solidFill>
            </a:endParaRPr>
          </a:p>
        </p:txBody>
      </p:sp>
      <p:sp>
        <p:nvSpPr>
          <p:cNvPr id="5" name="Flowchart: Manual Operation 4"/>
          <p:cNvSpPr/>
          <p:nvPr/>
        </p:nvSpPr>
        <p:spPr>
          <a:xfrm>
            <a:off x="2895600" y="2667000"/>
            <a:ext cx="2971800" cy="2057400"/>
          </a:xfrm>
          <a:prstGeom prst="flowChartManualOperati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solidFill>
                  <a:schemeClr val="tx1"/>
                </a:solidFill>
              </a:rPr>
              <a:t>محدود کردن </a:t>
            </a:r>
          </a:p>
          <a:p>
            <a:pPr algn="ctr"/>
            <a:r>
              <a:rPr lang="fa-IR" sz="2000" dirty="0" smtClean="0">
                <a:solidFill>
                  <a:schemeClr val="tx1"/>
                </a:solidFill>
              </a:rPr>
              <a:t>مساله</a:t>
            </a:r>
          </a:p>
          <a:p>
            <a:pPr algn="ctr"/>
            <a:r>
              <a:rPr lang="fa-IR" sz="2000" dirty="0" smtClean="0">
                <a:solidFill>
                  <a:schemeClr val="tx1"/>
                </a:solidFill>
              </a:rPr>
              <a:t>تمرکز بر یک موضوع ویژه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76600" y="4724400"/>
            <a:ext cx="2133600" cy="609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rgbClr val="FF0000"/>
                </a:solidFill>
              </a:rPr>
              <a:t>انتخاب عنوان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24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dirty="0" smtClean="0"/>
              <a:t>1</a:t>
            </a:r>
            <a:r>
              <a:rPr lang="en-US" dirty="0"/>
              <a:t>. </a:t>
            </a:r>
            <a:r>
              <a:rPr lang="en-US" dirty="0" smtClean="0"/>
              <a:t>Analyze </a:t>
            </a:r>
            <a:r>
              <a:rPr lang="en-US" dirty="0"/>
              <a:t>a selected problem and the factors influencing </a:t>
            </a:r>
            <a:r>
              <a:rPr lang="en-US" dirty="0" smtClean="0"/>
              <a:t>it</a:t>
            </a:r>
            <a:endParaRPr lang="en-US" dirty="0"/>
          </a:p>
          <a:p>
            <a:pPr marL="514350" indent="-514350">
              <a:buNone/>
            </a:pPr>
            <a:r>
              <a:rPr lang="en-US" dirty="0"/>
              <a:t>2. Prepare the statement of the problem for the research proposal you will be </a:t>
            </a:r>
            <a:r>
              <a:rPr lang="en-US" dirty="0" smtClean="0"/>
              <a:t>developing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systematic analysis of the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1</a:t>
            </a:r>
            <a:r>
              <a:rPr lang="en-US" dirty="0"/>
              <a:t>. </a:t>
            </a:r>
            <a:r>
              <a:rPr lang="en-US" dirty="0" smtClean="0"/>
              <a:t>pool </a:t>
            </a:r>
            <a:r>
              <a:rPr lang="en-US" dirty="0"/>
              <a:t>their </a:t>
            </a:r>
            <a:r>
              <a:rPr lang="en-US" dirty="0" smtClean="0"/>
              <a:t>knowledge</a:t>
            </a:r>
            <a:endParaRPr lang="en-US" dirty="0"/>
          </a:p>
          <a:p>
            <a:pPr>
              <a:buNone/>
            </a:pPr>
            <a:r>
              <a:rPr lang="en-US" dirty="0"/>
              <a:t>2. clarifies the problem and the possible </a:t>
            </a:r>
            <a:r>
              <a:rPr lang="en-US" dirty="0" smtClean="0"/>
              <a:t>factors</a:t>
            </a:r>
            <a:endParaRPr lang="en-US" dirty="0"/>
          </a:p>
          <a:p>
            <a:pPr>
              <a:buNone/>
            </a:pPr>
            <a:r>
              <a:rPr lang="en-US" dirty="0"/>
              <a:t>3. </a:t>
            </a:r>
            <a:r>
              <a:rPr lang="en-US" dirty="0" smtClean="0"/>
              <a:t>Facilitates focus </a:t>
            </a:r>
            <a:r>
              <a:rPr lang="en-US" dirty="0"/>
              <a:t>and scope of the research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 smtClean="0"/>
              <a:t>تحلیل مسئله: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 smtClean="0"/>
              <a:t>نقطه نظرات را واضح و شفاف نمایید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/>
              <a:t>موضوع  اصلی را با جزئیات بیشتر شرح دهید.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/>
              <a:t>مشکل را تجزیه و تحلیل نمایید.</a:t>
            </a:r>
          </a:p>
          <a:p>
            <a:pPr algn="r" rtl="1">
              <a:lnSpc>
                <a:spcPct val="150000"/>
              </a:lnSpc>
            </a:pPr>
            <a:endParaRPr lang="fa-IR" sz="24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2612570" y="1676400"/>
            <a:ext cx="6150429" cy="533400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5410200" y="4480691"/>
            <a:ext cx="1600200" cy="94705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</a:rPr>
              <a:t>مشکل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2575560" y="3468191"/>
            <a:ext cx="1043940" cy="10668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solidFill>
                  <a:schemeClr val="tx1"/>
                </a:solidFill>
              </a:rPr>
              <a:t>فاکتور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2612571" y="5482046"/>
            <a:ext cx="1043940" cy="10668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</a:rPr>
              <a:t>فا</a:t>
            </a:r>
            <a:r>
              <a:rPr lang="fa-IR" sz="1600" dirty="0" smtClean="0">
                <a:solidFill>
                  <a:schemeClr val="tx1"/>
                </a:solidFill>
              </a:rPr>
              <a:t>کتور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" name="Up-Down Arrow 7"/>
          <p:cNvSpPr/>
          <p:nvPr/>
        </p:nvSpPr>
        <p:spPr>
          <a:xfrm>
            <a:off x="2931414" y="4589418"/>
            <a:ext cx="332232" cy="838200"/>
          </a:xfrm>
          <a:prstGeom prst="upDownArrow">
            <a:avLst/>
          </a:prstGeom>
          <a:solidFill>
            <a:srgbClr val="C7E6A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rot="1948507">
            <a:off x="3648138" y="4338224"/>
            <a:ext cx="1325415" cy="23470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19824452">
            <a:off x="3640508" y="5426173"/>
            <a:ext cx="1324136" cy="241851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6715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0.00416 0.1055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0.10556 L 0.00417 0.18334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2" grpId="0" animBg="1"/>
      <p:bldP spid="2" grpId="1" animBg="1"/>
      <p:bldP spid="2" grpId="2" animBg="1"/>
      <p:bldP spid="2" grpId="3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Steps in analyzing the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Step </a:t>
            </a:r>
            <a:r>
              <a:rPr lang="en-US" dirty="0"/>
              <a:t>1: Clarify the viewpoints of </a:t>
            </a:r>
            <a:r>
              <a:rPr lang="en-US" dirty="0" smtClean="0"/>
              <a:t>…..in </a:t>
            </a:r>
            <a:r>
              <a:rPr lang="en-US" dirty="0"/>
              <a:t>relation </a:t>
            </a:r>
            <a:r>
              <a:rPr lang="en-US" dirty="0" smtClean="0"/>
              <a:t>the </a:t>
            </a:r>
            <a:r>
              <a:rPr lang="en-US" dirty="0"/>
              <a:t>problem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/>
              <a:t>Step 2: Further specify and describe the </a:t>
            </a:r>
            <a:r>
              <a:rPr lang="en-US" dirty="0" smtClean="0"/>
              <a:t>core </a:t>
            </a:r>
            <a:r>
              <a:rPr lang="en-US" dirty="0"/>
              <a:t>problem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nature of the </a:t>
            </a:r>
            <a:r>
              <a:rPr lang="en-US" dirty="0" smtClean="0"/>
              <a:t>problem(discrepancy )</a:t>
            </a:r>
            <a:endParaRPr lang="en-US" dirty="0"/>
          </a:p>
          <a:p>
            <a:pPr lvl="1"/>
            <a:r>
              <a:rPr lang="en-US" dirty="0" smtClean="0"/>
              <a:t>The </a:t>
            </a:r>
            <a:r>
              <a:rPr lang="en-US" dirty="0"/>
              <a:t>distribution of the </a:t>
            </a:r>
            <a:r>
              <a:rPr lang="en-US" dirty="0" smtClean="0"/>
              <a:t>problem(who </a:t>
            </a:r>
            <a:r>
              <a:rPr lang="en-US" dirty="0"/>
              <a:t>is affected, when, and </a:t>
            </a:r>
            <a:r>
              <a:rPr lang="en-US" dirty="0" smtClean="0"/>
              <a:t>where)</a:t>
            </a:r>
            <a:endParaRPr lang="en-US" dirty="0"/>
          </a:p>
          <a:p>
            <a:pPr lvl="1"/>
            <a:r>
              <a:rPr lang="en-US" dirty="0" smtClean="0"/>
              <a:t>The </a:t>
            </a:r>
            <a:r>
              <a:rPr lang="en-US" dirty="0"/>
              <a:t>size and intensity of the </a:t>
            </a:r>
            <a:r>
              <a:rPr lang="en-US" dirty="0" smtClean="0"/>
              <a:t>problem</a:t>
            </a:r>
          </a:p>
          <a:p>
            <a:r>
              <a:rPr lang="en-US" dirty="0" smtClean="0"/>
              <a:t> Step </a:t>
            </a:r>
            <a:r>
              <a:rPr lang="en-US" dirty="0"/>
              <a:t>3: </a:t>
            </a:r>
            <a:r>
              <a:rPr lang="en-US" dirty="0" smtClean="0"/>
              <a:t>Analyze </a:t>
            </a:r>
            <a:r>
              <a:rPr lang="en-US" dirty="0"/>
              <a:t>the </a:t>
            </a:r>
            <a:r>
              <a:rPr lang="en-US" dirty="0" smtClean="0"/>
              <a:t>problem</a:t>
            </a:r>
          </a:p>
          <a:p>
            <a:pPr lvl="1"/>
            <a:r>
              <a:rPr lang="en-US" dirty="0" smtClean="0"/>
              <a:t>Identify contributing factors</a:t>
            </a:r>
            <a:endParaRPr lang="en-US" dirty="0"/>
          </a:p>
          <a:p>
            <a:pPr lvl="1"/>
            <a:r>
              <a:rPr lang="en-US" dirty="0" smtClean="0"/>
              <a:t>relationship </a:t>
            </a:r>
            <a:r>
              <a:rPr lang="en-US" dirty="0"/>
              <a:t>between </a:t>
            </a:r>
            <a:r>
              <a:rPr lang="en-US" dirty="0" smtClean="0"/>
              <a:t>them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DDE05C4-37CA-46DC-886A-5DD52B2C7F68}" type="slidenum">
              <a:rPr lang="ar-SA"/>
              <a:pPr/>
              <a:t>6</a:t>
            </a:fld>
            <a:endParaRPr lang="en-US"/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dirty="0" smtClean="0">
                <a:cs typeface="+mn-cs"/>
              </a:rPr>
              <a:t>تجزيه و تحليل مساله</a:t>
            </a:r>
            <a:endParaRPr lang="en-US" dirty="0" smtClean="0">
              <a:cs typeface="+mn-cs"/>
            </a:endParaRPr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524000"/>
            <a:ext cx="8159750" cy="4572000"/>
          </a:xfrm>
        </p:spPr>
        <p:txBody>
          <a:bodyPr/>
          <a:lstStyle/>
          <a:p>
            <a:pPr algn="just" rtl="1" eaLnBrk="1" hangingPunct="1">
              <a:lnSpc>
                <a:spcPct val="150000"/>
              </a:lnSpc>
            </a:pPr>
            <a:r>
              <a:rPr lang="ar-SA" sz="2400" dirty="0" smtClean="0"/>
              <a:t>روش هاي </a:t>
            </a:r>
            <a:r>
              <a:rPr lang="ar-SA" sz="2400" dirty="0" smtClean="0">
                <a:solidFill>
                  <a:srgbClr val="FF3300"/>
                </a:solidFill>
              </a:rPr>
              <a:t>نموداري شناسايي عوامل ايجاد كننده</a:t>
            </a:r>
            <a:r>
              <a:rPr lang="ar-SA" sz="2400" dirty="0" smtClean="0"/>
              <a:t> مسأله  عبارتند از:</a:t>
            </a:r>
          </a:p>
          <a:p>
            <a:pPr lvl="1" algn="just" rtl="1" eaLnBrk="1" hangingPunct="1">
              <a:lnSpc>
                <a:spcPct val="150000"/>
              </a:lnSpc>
            </a:pPr>
            <a:r>
              <a:rPr lang="fa-IR" sz="2400" dirty="0" smtClean="0">
                <a:solidFill>
                  <a:srgbClr val="0033CC"/>
                </a:solidFill>
              </a:rPr>
              <a:t> </a:t>
            </a:r>
            <a:r>
              <a:rPr lang="ar-SA" sz="2400" dirty="0" smtClean="0">
                <a:solidFill>
                  <a:srgbClr val="0033CC"/>
                </a:solidFill>
              </a:rPr>
              <a:t> </a:t>
            </a:r>
            <a:r>
              <a:rPr lang="ar-SA" sz="2400" dirty="0" smtClean="0">
                <a:solidFill>
                  <a:schemeClr val="folHlink"/>
                </a:solidFill>
              </a:rPr>
              <a:t>شبكه عل</a:t>
            </a:r>
            <a:r>
              <a:rPr lang="fa-IR" sz="2400" dirty="0" smtClean="0">
                <a:solidFill>
                  <a:schemeClr val="folHlink"/>
                </a:solidFill>
              </a:rPr>
              <a:t>ي</a:t>
            </a:r>
            <a:r>
              <a:rPr lang="ar-SA" sz="2400" dirty="0" smtClean="0">
                <a:solidFill>
                  <a:schemeClr val="folHlink"/>
                </a:solidFill>
              </a:rPr>
              <a:t>ت </a:t>
            </a:r>
          </a:p>
          <a:p>
            <a:pPr lvl="1" algn="just" rtl="1" eaLnBrk="1" hangingPunct="1">
              <a:lnSpc>
                <a:spcPct val="150000"/>
              </a:lnSpc>
            </a:pPr>
            <a:r>
              <a:rPr lang="fa-IR" sz="2400" dirty="0" smtClean="0">
                <a:solidFill>
                  <a:schemeClr val="folHlink"/>
                </a:solidFill>
              </a:rPr>
              <a:t> </a:t>
            </a:r>
            <a:r>
              <a:rPr lang="ar-SA" sz="2400" dirty="0" smtClean="0">
                <a:solidFill>
                  <a:schemeClr val="folHlink"/>
                </a:solidFill>
              </a:rPr>
              <a:t> نمودار استخوان ماهي </a:t>
            </a:r>
          </a:p>
          <a:p>
            <a:pPr lvl="1" algn="just" rtl="1" eaLnBrk="1" hangingPunct="1">
              <a:lnSpc>
                <a:spcPct val="150000"/>
              </a:lnSpc>
            </a:pPr>
            <a:r>
              <a:rPr lang="fa-IR" sz="2400" dirty="0" smtClean="0">
                <a:solidFill>
                  <a:schemeClr val="folHlink"/>
                </a:solidFill>
              </a:rPr>
              <a:t> </a:t>
            </a:r>
            <a:r>
              <a:rPr lang="ar-SA" sz="2400" dirty="0" smtClean="0">
                <a:solidFill>
                  <a:schemeClr val="folHlink"/>
                </a:solidFill>
              </a:rPr>
              <a:t> نمودار شش كلمه اي</a:t>
            </a:r>
            <a:r>
              <a:rPr lang="ar-SA" sz="2400" dirty="0" smtClean="0">
                <a:solidFill>
                  <a:srgbClr val="0033CC"/>
                </a:solidFill>
              </a:rPr>
              <a:t> </a:t>
            </a:r>
            <a:r>
              <a:rPr lang="fa-IR" sz="2400" dirty="0" smtClean="0">
                <a:solidFill>
                  <a:srgbClr val="0033CC"/>
                </a:solidFill>
              </a:rPr>
              <a:t>  </a:t>
            </a:r>
            <a:r>
              <a:rPr lang="ar-SA" sz="2400" dirty="0" smtClean="0">
                <a:solidFill>
                  <a:srgbClr val="0033CC"/>
                </a:solidFill>
              </a:rPr>
              <a:t> </a:t>
            </a:r>
            <a:r>
              <a:rPr lang="fa-IR" sz="2400" dirty="0" smtClean="0">
                <a:solidFill>
                  <a:srgbClr val="0033CC"/>
                </a:solidFill>
              </a:rPr>
              <a:t> </a:t>
            </a:r>
            <a:r>
              <a:rPr lang="ar-SA" sz="2400" dirty="0" smtClean="0">
                <a:solidFill>
                  <a:srgbClr val="0033CC"/>
                </a:solidFill>
              </a:rPr>
              <a:t> </a:t>
            </a:r>
          </a:p>
          <a:p>
            <a:pPr algn="just" eaLnBrk="1" hangingPunct="1">
              <a:buFontTx/>
              <a:buNone/>
            </a:pPr>
            <a:endParaRPr lang="ar-SA" sz="4300" dirty="0" smtClean="0">
              <a:solidFill>
                <a:srgbClr val="0033CC"/>
              </a:solidFill>
              <a:cs typeface="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618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BA23171-F5B8-4F5E-A550-5D51EFBD1890}" type="slidenum">
              <a:rPr lang="ar-SA"/>
              <a:pPr/>
              <a:t>7</a:t>
            </a:fld>
            <a:endParaRPr lang="en-US" dirty="0"/>
          </a:p>
        </p:txBody>
      </p:sp>
      <p:sp>
        <p:nvSpPr>
          <p:cNvPr id="71682" name="Oval 2"/>
          <p:cNvSpPr>
            <a:spLocks noChangeArrowheads="1"/>
          </p:cNvSpPr>
          <p:nvPr/>
        </p:nvSpPr>
        <p:spPr bwMode="auto">
          <a:xfrm>
            <a:off x="4038600" y="2781300"/>
            <a:ext cx="1295400" cy="1295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 b="1" dirty="0">
                <a:solidFill>
                  <a:srgbClr val="FF3300"/>
                </a:solidFill>
                <a:latin typeface="Tahoma" pitchFamily="34" charset="0"/>
              </a:rPr>
              <a:t> </a:t>
            </a:r>
            <a:r>
              <a:rPr lang="fa-IR" sz="1600" b="1" dirty="0">
                <a:latin typeface="Tahoma" pitchFamily="34" charset="0"/>
              </a:rPr>
              <a:t>نقش </a:t>
            </a:r>
            <a:r>
              <a:rPr lang="fa-IR" sz="1600" b="1" dirty="0" smtClean="0">
                <a:latin typeface="Tahoma" pitchFamily="34" charset="0"/>
              </a:rPr>
              <a:t>آموزش </a:t>
            </a:r>
          </a:p>
          <a:p>
            <a:pPr algn="ctr"/>
            <a:r>
              <a:rPr lang="fa-IR" sz="1600" b="1" dirty="0" smtClean="0">
                <a:latin typeface="Tahoma" pitchFamily="34" charset="0"/>
              </a:rPr>
              <a:t>روش تحقیق در</a:t>
            </a:r>
            <a:endParaRPr lang="fa-IR" sz="1600" b="1" dirty="0">
              <a:latin typeface="Tahoma" pitchFamily="34" charset="0"/>
            </a:endParaRPr>
          </a:p>
          <a:p>
            <a:pPr algn="ctr"/>
            <a:r>
              <a:rPr lang="fa-IR" sz="1600" b="1" dirty="0">
                <a:latin typeface="Tahoma" pitchFamily="34" charset="0"/>
              </a:rPr>
              <a:t> ارتقاء </a:t>
            </a:r>
            <a:r>
              <a:rPr lang="fa-IR" sz="1600" b="1" dirty="0" smtClean="0">
                <a:latin typeface="Tahoma" pitchFamily="34" charset="0"/>
              </a:rPr>
              <a:t>پژوهش اساتید</a:t>
            </a:r>
            <a:endParaRPr lang="en-US" sz="1600" b="1" dirty="0">
              <a:latin typeface="Tahoma" pitchFamily="34" charset="0"/>
            </a:endParaRPr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3810000" y="1143000"/>
            <a:ext cx="1698625" cy="411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a-IR" b="1" dirty="0">
                <a:solidFill>
                  <a:srgbClr val="FF3300"/>
                </a:solidFill>
                <a:latin typeface="Tahoma" pitchFamily="34" charset="0"/>
              </a:rPr>
              <a:t>زمان آموزش</a:t>
            </a:r>
            <a:endParaRPr lang="en-US" b="1" dirty="0">
              <a:solidFill>
                <a:srgbClr val="FF3300"/>
              </a:solidFill>
              <a:latin typeface="Tahoma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 rot="2974761">
            <a:off x="5605245" y="1799638"/>
            <a:ext cx="1514561" cy="411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a-IR" b="1" dirty="0">
                <a:solidFill>
                  <a:srgbClr val="FF3300"/>
                </a:solidFill>
                <a:latin typeface="Tahoma" pitchFamily="34" charset="0"/>
              </a:rPr>
              <a:t>فراگيران</a:t>
            </a:r>
            <a:endParaRPr lang="en-US" b="1" dirty="0">
              <a:solidFill>
                <a:srgbClr val="FF3300"/>
              </a:solidFill>
              <a:latin typeface="Tahoma" pitchFamily="34" charset="0"/>
            </a:endParaRPr>
          </a:p>
        </p:txBody>
      </p:sp>
      <p:sp>
        <p:nvSpPr>
          <p:cNvPr id="71687" name="Rectangle 7"/>
          <p:cNvSpPr>
            <a:spLocks noChangeArrowheads="1"/>
          </p:cNvSpPr>
          <p:nvPr/>
        </p:nvSpPr>
        <p:spPr bwMode="auto">
          <a:xfrm rot="-2525396">
            <a:off x="2318875" y="1789323"/>
            <a:ext cx="1404585" cy="411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a-IR">
                <a:solidFill>
                  <a:srgbClr val="FF3300"/>
                </a:solidFill>
                <a:latin typeface="Tahoma" pitchFamily="34" charset="0"/>
              </a:rPr>
              <a:t> </a:t>
            </a:r>
            <a:r>
              <a:rPr lang="fa-IR" b="1">
                <a:solidFill>
                  <a:srgbClr val="FF3300"/>
                </a:solidFill>
                <a:latin typeface="Verdana" pitchFamily="34" charset="0"/>
              </a:rPr>
              <a:t>طريقه تدريس</a:t>
            </a:r>
            <a:endParaRPr lang="en-US" b="1">
              <a:solidFill>
                <a:srgbClr val="FF3300"/>
              </a:solidFill>
              <a:latin typeface="Tahoma" pitchFamily="34" charset="0"/>
            </a:endParaRPr>
          </a:p>
        </p:txBody>
      </p:sp>
      <p:sp>
        <p:nvSpPr>
          <p:cNvPr id="71690" name="Rectangle 10"/>
          <p:cNvSpPr>
            <a:spLocks noChangeArrowheads="1"/>
          </p:cNvSpPr>
          <p:nvPr/>
        </p:nvSpPr>
        <p:spPr bwMode="auto">
          <a:xfrm rot="16200000">
            <a:off x="1615282" y="3337717"/>
            <a:ext cx="1600198" cy="411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a-IR" b="1" dirty="0">
                <a:solidFill>
                  <a:srgbClr val="FF3300"/>
                </a:solidFill>
                <a:latin typeface="Tahoma" pitchFamily="34" charset="0"/>
              </a:rPr>
              <a:t>امکانات آموزشي</a:t>
            </a:r>
            <a:endParaRPr lang="en-US" sz="2000" b="1" dirty="0">
              <a:solidFill>
                <a:srgbClr val="FF3300"/>
              </a:solidFill>
              <a:latin typeface="Tahoma" pitchFamily="34" charset="0"/>
            </a:endParaRPr>
          </a:p>
        </p:txBody>
      </p:sp>
      <p:sp>
        <p:nvSpPr>
          <p:cNvPr id="71692" name="Rectangle 12"/>
          <p:cNvSpPr>
            <a:spLocks noChangeArrowheads="1"/>
          </p:cNvSpPr>
          <p:nvPr/>
        </p:nvSpPr>
        <p:spPr bwMode="auto">
          <a:xfrm rot="3091400">
            <a:off x="2255288" y="4896960"/>
            <a:ext cx="1417949" cy="411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a-IR" b="1">
                <a:solidFill>
                  <a:srgbClr val="FF3300"/>
                </a:solidFill>
                <a:latin typeface="Tahoma" pitchFamily="34" charset="0"/>
              </a:rPr>
              <a:t>مدرسين </a:t>
            </a:r>
            <a:endParaRPr lang="en-US" b="1">
              <a:solidFill>
                <a:srgbClr val="FF3300"/>
              </a:solidFill>
              <a:latin typeface="Tahoma" pitchFamily="34" charset="0"/>
            </a:endParaRPr>
          </a:p>
        </p:txBody>
      </p:sp>
      <p:sp>
        <p:nvSpPr>
          <p:cNvPr id="71694" name="Rectangle 14"/>
          <p:cNvSpPr>
            <a:spLocks noChangeArrowheads="1"/>
          </p:cNvSpPr>
          <p:nvPr/>
        </p:nvSpPr>
        <p:spPr bwMode="auto">
          <a:xfrm>
            <a:off x="3657601" y="5566841"/>
            <a:ext cx="1752600" cy="411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a-IR" b="1">
                <a:solidFill>
                  <a:srgbClr val="FF3300"/>
                </a:solidFill>
                <a:latin typeface="Tahoma" pitchFamily="34" charset="0"/>
              </a:rPr>
              <a:t>مدت آموزش</a:t>
            </a:r>
            <a:endParaRPr lang="en-US" b="1">
              <a:solidFill>
                <a:srgbClr val="FF3300"/>
              </a:solidFill>
              <a:latin typeface="Tahoma" pitchFamily="34" charset="0"/>
            </a:endParaRPr>
          </a:p>
        </p:txBody>
      </p:sp>
      <p:sp>
        <p:nvSpPr>
          <p:cNvPr id="71695" name="Rectangle 15"/>
          <p:cNvSpPr>
            <a:spLocks noChangeArrowheads="1"/>
          </p:cNvSpPr>
          <p:nvPr/>
        </p:nvSpPr>
        <p:spPr bwMode="auto">
          <a:xfrm rot="16200000">
            <a:off x="6165851" y="3435349"/>
            <a:ext cx="1490662" cy="411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a-IR" b="1" dirty="0">
                <a:solidFill>
                  <a:srgbClr val="FF3300"/>
                </a:solidFill>
                <a:latin typeface="Tahoma" pitchFamily="34" charset="0"/>
              </a:rPr>
              <a:t>امکانات رفاهي</a:t>
            </a:r>
            <a:endParaRPr lang="en-US" b="1" dirty="0">
              <a:solidFill>
                <a:srgbClr val="FF3300"/>
              </a:solidFill>
              <a:latin typeface="Tahoma" pitchFamily="34" charset="0"/>
            </a:endParaRPr>
          </a:p>
        </p:txBody>
      </p:sp>
      <p:sp>
        <p:nvSpPr>
          <p:cNvPr id="71697" name="AutoShape 17"/>
          <p:cNvSpPr>
            <a:spLocks/>
          </p:cNvSpPr>
          <p:nvPr/>
        </p:nvSpPr>
        <p:spPr bwMode="auto">
          <a:xfrm>
            <a:off x="7164388" y="4724400"/>
            <a:ext cx="1511300" cy="1512888"/>
          </a:xfrm>
          <a:prstGeom prst="borderCallout1">
            <a:avLst>
              <a:gd name="adj1" fmla="val 7556"/>
              <a:gd name="adj2" fmla="val -5042"/>
              <a:gd name="adj3" fmla="val -32843"/>
              <a:gd name="adj4" fmla="val -18593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r" rtl="1">
              <a:buFontTx/>
              <a:buChar char="•"/>
            </a:pPr>
            <a:r>
              <a:rPr lang="fa-IR" b="1" dirty="0">
                <a:solidFill>
                  <a:schemeClr val="hlink"/>
                </a:solidFill>
                <a:latin typeface="Tahoma" pitchFamily="34" charset="0"/>
              </a:rPr>
              <a:t> خوابگاه</a:t>
            </a:r>
          </a:p>
          <a:p>
            <a:pPr algn="r" rtl="1">
              <a:buFontTx/>
              <a:buChar char="•"/>
            </a:pPr>
            <a:r>
              <a:rPr lang="fa-IR" b="1" dirty="0">
                <a:solidFill>
                  <a:schemeClr val="hlink"/>
                </a:solidFill>
                <a:latin typeface="Tahoma" pitchFamily="34" charset="0"/>
              </a:rPr>
              <a:t> تغذيه</a:t>
            </a:r>
          </a:p>
          <a:p>
            <a:pPr algn="r" rtl="1">
              <a:buFontTx/>
              <a:buChar char="•"/>
            </a:pPr>
            <a:r>
              <a:rPr lang="fa-IR" b="1" dirty="0">
                <a:solidFill>
                  <a:schemeClr val="hlink"/>
                </a:solidFill>
                <a:latin typeface="Tahoma" pitchFamily="34" charset="0"/>
              </a:rPr>
              <a:t> فوق برنامه</a:t>
            </a:r>
          </a:p>
          <a:p>
            <a:pPr algn="r" rtl="1">
              <a:buFontTx/>
              <a:buChar char="•"/>
            </a:pPr>
            <a:r>
              <a:rPr lang="fa-IR" b="1" dirty="0">
                <a:solidFill>
                  <a:schemeClr val="hlink"/>
                </a:solidFill>
                <a:latin typeface="Tahoma" pitchFamily="34" charset="0"/>
              </a:rPr>
              <a:t> ....</a:t>
            </a:r>
            <a:endParaRPr lang="en-US" b="1" dirty="0">
              <a:solidFill>
                <a:schemeClr val="hlink"/>
              </a:solidFill>
              <a:latin typeface="Tahoma" pitchFamily="34" charset="0"/>
            </a:endParaRPr>
          </a:p>
        </p:txBody>
      </p:sp>
      <p:sp>
        <p:nvSpPr>
          <p:cNvPr id="71698" name="AutoShape 18"/>
          <p:cNvSpPr>
            <a:spLocks/>
          </p:cNvSpPr>
          <p:nvPr/>
        </p:nvSpPr>
        <p:spPr bwMode="auto">
          <a:xfrm>
            <a:off x="7164388" y="1052513"/>
            <a:ext cx="1368425" cy="1492250"/>
          </a:xfrm>
          <a:prstGeom prst="borderCallout1">
            <a:avLst>
              <a:gd name="adj1" fmla="val 105106"/>
              <a:gd name="adj2" fmla="val 91648"/>
              <a:gd name="adj3" fmla="val 105106"/>
              <a:gd name="adj4" fmla="val -37819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r" rtl="1">
              <a:buFontTx/>
              <a:buChar char="•"/>
            </a:pPr>
            <a:r>
              <a:rPr lang="fa-IR" b="1" dirty="0">
                <a:solidFill>
                  <a:schemeClr val="hlink"/>
                </a:solidFill>
                <a:latin typeface="Tahoma" pitchFamily="34" charset="0"/>
              </a:rPr>
              <a:t> سن</a:t>
            </a:r>
          </a:p>
          <a:p>
            <a:pPr algn="r" rtl="1">
              <a:buFontTx/>
              <a:buChar char="•"/>
            </a:pPr>
            <a:r>
              <a:rPr lang="fa-IR" b="1" dirty="0">
                <a:solidFill>
                  <a:schemeClr val="hlink"/>
                </a:solidFill>
                <a:latin typeface="Tahoma" pitchFamily="34" charset="0"/>
              </a:rPr>
              <a:t> جنس</a:t>
            </a:r>
          </a:p>
          <a:p>
            <a:pPr algn="r" rtl="1">
              <a:buFontTx/>
              <a:buChar char="•"/>
            </a:pPr>
            <a:r>
              <a:rPr lang="fa-IR" b="1" dirty="0">
                <a:solidFill>
                  <a:schemeClr val="hlink"/>
                </a:solidFill>
                <a:latin typeface="Tahoma" pitchFamily="34" charset="0"/>
              </a:rPr>
              <a:t> رسته شغل</a:t>
            </a:r>
          </a:p>
          <a:p>
            <a:pPr algn="r" rtl="1">
              <a:buFontTx/>
              <a:buChar char="•"/>
            </a:pPr>
            <a:r>
              <a:rPr lang="fa-IR" b="1" dirty="0">
                <a:solidFill>
                  <a:schemeClr val="hlink"/>
                </a:solidFill>
                <a:latin typeface="Tahoma" pitchFamily="34" charset="0"/>
              </a:rPr>
              <a:t> تحصيلات</a:t>
            </a:r>
          </a:p>
          <a:p>
            <a:pPr algn="r" rtl="1">
              <a:buFontTx/>
              <a:buChar char="•"/>
            </a:pPr>
            <a:r>
              <a:rPr lang="fa-IR" b="1" dirty="0">
                <a:solidFill>
                  <a:schemeClr val="hlink"/>
                </a:solidFill>
                <a:latin typeface="Tahoma" pitchFamily="34" charset="0"/>
              </a:rPr>
              <a:t>....</a:t>
            </a:r>
            <a:endParaRPr lang="en-US" b="1" dirty="0">
              <a:solidFill>
                <a:schemeClr val="hlink"/>
              </a:solidFill>
              <a:latin typeface="Tahoma" pitchFamily="34" charset="0"/>
            </a:endParaRPr>
          </a:p>
        </p:txBody>
      </p:sp>
      <p:sp>
        <p:nvSpPr>
          <p:cNvPr id="71699" name="AutoShape 19"/>
          <p:cNvSpPr>
            <a:spLocks/>
          </p:cNvSpPr>
          <p:nvPr/>
        </p:nvSpPr>
        <p:spPr bwMode="auto">
          <a:xfrm>
            <a:off x="323850" y="908050"/>
            <a:ext cx="1439863" cy="1419225"/>
          </a:xfrm>
          <a:prstGeom prst="borderCallout1">
            <a:avLst>
              <a:gd name="adj1" fmla="val 105370"/>
              <a:gd name="adj2" fmla="val 7940"/>
              <a:gd name="adj3" fmla="val 105370"/>
              <a:gd name="adj4" fmla="val 123704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r" rtl="1">
              <a:buFontTx/>
              <a:buChar char="•"/>
            </a:pPr>
            <a:r>
              <a:rPr lang="fa-IR" b="1" dirty="0">
                <a:solidFill>
                  <a:schemeClr val="hlink"/>
                </a:solidFill>
                <a:latin typeface="Tahoma" pitchFamily="34" charset="0"/>
              </a:rPr>
              <a:t> سخنراني</a:t>
            </a:r>
          </a:p>
          <a:p>
            <a:pPr algn="r" rtl="1">
              <a:buFontTx/>
              <a:buChar char="•"/>
            </a:pPr>
            <a:r>
              <a:rPr lang="fa-IR" b="1" dirty="0">
                <a:solidFill>
                  <a:schemeClr val="hlink"/>
                </a:solidFill>
                <a:latin typeface="Tahoma" pitchFamily="34" charset="0"/>
              </a:rPr>
              <a:t> بحث گروهي</a:t>
            </a:r>
          </a:p>
          <a:p>
            <a:pPr algn="r" rtl="1">
              <a:buFontTx/>
              <a:buChar char="•"/>
            </a:pPr>
            <a:r>
              <a:rPr lang="fa-IR" b="1" dirty="0">
                <a:solidFill>
                  <a:schemeClr val="hlink"/>
                </a:solidFill>
                <a:latin typeface="Tahoma" pitchFamily="34" charset="0"/>
              </a:rPr>
              <a:t> نمايش</a:t>
            </a:r>
          </a:p>
          <a:p>
            <a:pPr algn="r" rtl="1">
              <a:buFontTx/>
              <a:buChar char="•"/>
            </a:pPr>
            <a:r>
              <a:rPr lang="fa-IR" b="1" dirty="0">
                <a:solidFill>
                  <a:schemeClr val="hlink"/>
                </a:solidFill>
                <a:latin typeface="Tahoma" pitchFamily="34" charset="0"/>
              </a:rPr>
              <a:t> ...</a:t>
            </a:r>
            <a:endParaRPr lang="en-US" b="1" dirty="0">
              <a:solidFill>
                <a:schemeClr val="hlink"/>
              </a:solidFill>
              <a:latin typeface="Tahoma" pitchFamily="34" charset="0"/>
            </a:endParaRPr>
          </a:p>
        </p:txBody>
      </p:sp>
      <p:sp>
        <p:nvSpPr>
          <p:cNvPr id="71700" name="AutoShape 20"/>
          <p:cNvSpPr>
            <a:spLocks/>
          </p:cNvSpPr>
          <p:nvPr/>
        </p:nvSpPr>
        <p:spPr bwMode="auto">
          <a:xfrm flipH="1" flipV="1">
            <a:off x="250825" y="5013325"/>
            <a:ext cx="1595438" cy="1479550"/>
          </a:xfrm>
          <a:prstGeom prst="borderCallout1">
            <a:avLst>
              <a:gd name="adj1" fmla="val 7722"/>
              <a:gd name="adj2" fmla="val -4778"/>
              <a:gd name="adj3" fmla="val 151606"/>
              <a:gd name="adj4" fmla="val -4778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 algn="r" rtl="1">
              <a:buFontTx/>
              <a:buChar char="•"/>
            </a:pPr>
            <a:r>
              <a:rPr lang="fa-IR" b="1" dirty="0">
                <a:solidFill>
                  <a:schemeClr val="hlink"/>
                </a:solidFill>
                <a:latin typeface="Tahoma" pitchFamily="34" charset="0"/>
              </a:rPr>
              <a:t> کلاسها</a:t>
            </a:r>
          </a:p>
          <a:p>
            <a:pPr algn="r" rtl="1">
              <a:buFontTx/>
              <a:buChar char="•"/>
            </a:pPr>
            <a:r>
              <a:rPr lang="fa-IR" b="1" dirty="0">
                <a:solidFill>
                  <a:schemeClr val="hlink"/>
                </a:solidFill>
                <a:latin typeface="Tahoma" pitchFamily="34" charset="0"/>
              </a:rPr>
              <a:t> سمعي و بصري</a:t>
            </a:r>
          </a:p>
          <a:p>
            <a:pPr algn="r" rtl="1">
              <a:buFontTx/>
              <a:buChar char="•"/>
            </a:pPr>
            <a:r>
              <a:rPr lang="fa-IR" b="1" dirty="0">
                <a:solidFill>
                  <a:schemeClr val="hlink"/>
                </a:solidFill>
                <a:latin typeface="Tahoma" pitchFamily="34" charset="0"/>
              </a:rPr>
              <a:t>جزوات</a:t>
            </a:r>
          </a:p>
          <a:p>
            <a:pPr algn="r" rtl="1">
              <a:buFontTx/>
              <a:buChar char="•"/>
            </a:pPr>
            <a:r>
              <a:rPr lang="fa-IR" b="1" dirty="0">
                <a:solidFill>
                  <a:schemeClr val="hlink"/>
                </a:solidFill>
                <a:latin typeface="Tahoma" pitchFamily="34" charset="0"/>
              </a:rPr>
              <a:t> ....</a:t>
            </a:r>
            <a:endParaRPr lang="en-US" b="1" dirty="0">
              <a:solidFill>
                <a:schemeClr val="hlink"/>
              </a:solidFill>
              <a:latin typeface="Tahoma" pitchFamily="34" charset="0"/>
            </a:endParaRPr>
          </a:p>
        </p:txBody>
      </p:sp>
      <p:sp>
        <p:nvSpPr>
          <p:cNvPr id="71701" name="WordArt 21"/>
          <p:cNvSpPr>
            <a:spLocks noChangeArrowheads="1" noChangeShapeType="1" noTextEdit="1"/>
          </p:cNvSpPr>
          <p:nvPr/>
        </p:nvSpPr>
        <p:spPr bwMode="auto">
          <a:xfrm>
            <a:off x="6588125" y="260350"/>
            <a:ext cx="2376488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a-IR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+mj-cs"/>
              </a:rPr>
              <a:t>شبکه عليت</a:t>
            </a:r>
            <a:endParaRPr lang="en-US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/>
              <a:cs typeface="+mj-cs"/>
            </a:endParaRPr>
          </a:p>
        </p:txBody>
      </p:sp>
      <p:sp>
        <p:nvSpPr>
          <p:cNvPr id="71703" name="Rectangle 23"/>
          <p:cNvSpPr>
            <a:spLocks noChangeArrowheads="1"/>
          </p:cNvSpPr>
          <p:nvPr/>
        </p:nvSpPr>
        <p:spPr bwMode="auto">
          <a:xfrm rot="19185444">
            <a:off x="5442803" y="5004845"/>
            <a:ext cx="1490663" cy="411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a-IR" b="1" dirty="0">
                <a:solidFill>
                  <a:srgbClr val="FF3300"/>
                </a:solidFill>
                <a:latin typeface="Tahoma" pitchFamily="34" charset="0"/>
              </a:rPr>
              <a:t>مکان آموزش</a:t>
            </a:r>
            <a:endParaRPr lang="en-US" b="1" dirty="0">
              <a:solidFill>
                <a:srgbClr val="FF3300"/>
              </a:solidFill>
              <a:latin typeface="Tahoma" pitchFamily="34" charset="0"/>
            </a:endParaRPr>
          </a:p>
        </p:txBody>
      </p:sp>
      <p:sp>
        <p:nvSpPr>
          <p:cNvPr id="71705" name="AutoShape 25"/>
          <p:cNvSpPr>
            <a:spLocks noChangeArrowheads="1"/>
          </p:cNvSpPr>
          <p:nvPr/>
        </p:nvSpPr>
        <p:spPr bwMode="auto">
          <a:xfrm>
            <a:off x="4419600" y="1600200"/>
            <a:ext cx="485775" cy="1066800"/>
          </a:xfrm>
          <a:prstGeom prst="up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71706" name="AutoShape 26"/>
          <p:cNvSpPr>
            <a:spLocks noChangeArrowheads="1"/>
          </p:cNvSpPr>
          <p:nvPr/>
        </p:nvSpPr>
        <p:spPr bwMode="auto">
          <a:xfrm rot="18971362">
            <a:off x="5305753" y="3885316"/>
            <a:ext cx="485775" cy="1214437"/>
          </a:xfrm>
          <a:prstGeom prst="up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71707" name="AutoShape 27"/>
          <p:cNvSpPr>
            <a:spLocks noChangeArrowheads="1"/>
          </p:cNvSpPr>
          <p:nvPr/>
        </p:nvSpPr>
        <p:spPr bwMode="auto">
          <a:xfrm rot="16200000">
            <a:off x="5774532" y="2912268"/>
            <a:ext cx="485775" cy="1214438"/>
          </a:xfrm>
          <a:prstGeom prst="up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71708" name="AutoShape 28"/>
          <p:cNvSpPr>
            <a:spLocks noChangeArrowheads="1"/>
          </p:cNvSpPr>
          <p:nvPr/>
        </p:nvSpPr>
        <p:spPr bwMode="auto">
          <a:xfrm rot="2884102">
            <a:off x="5400357" y="1960445"/>
            <a:ext cx="485775" cy="1214438"/>
          </a:xfrm>
          <a:prstGeom prst="up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71709" name="AutoShape 29"/>
          <p:cNvSpPr>
            <a:spLocks noChangeArrowheads="1"/>
          </p:cNvSpPr>
          <p:nvPr/>
        </p:nvSpPr>
        <p:spPr bwMode="auto">
          <a:xfrm>
            <a:off x="4419600" y="4191000"/>
            <a:ext cx="485775" cy="1214437"/>
          </a:xfrm>
          <a:prstGeom prst="up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71710" name="AutoShape 30"/>
          <p:cNvSpPr>
            <a:spLocks noChangeArrowheads="1"/>
          </p:cNvSpPr>
          <p:nvPr/>
        </p:nvSpPr>
        <p:spPr bwMode="auto">
          <a:xfrm rot="2979495">
            <a:off x="3501365" y="3857190"/>
            <a:ext cx="485775" cy="1214438"/>
          </a:xfrm>
          <a:prstGeom prst="up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71711" name="AutoShape 31"/>
          <p:cNvSpPr>
            <a:spLocks noChangeArrowheads="1"/>
          </p:cNvSpPr>
          <p:nvPr/>
        </p:nvSpPr>
        <p:spPr bwMode="auto">
          <a:xfrm rot="5400000">
            <a:off x="3107531" y="2912269"/>
            <a:ext cx="485775" cy="1214438"/>
          </a:xfrm>
          <a:prstGeom prst="up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71712" name="AutoShape 32"/>
          <p:cNvSpPr>
            <a:spLocks noChangeArrowheads="1"/>
          </p:cNvSpPr>
          <p:nvPr/>
        </p:nvSpPr>
        <p:spPr bwMode="auto">
          <a:xfrm rot="-2756974">
            <a:off x="3466325" y="2055548"/>
            <a:ext cx="485775" cy="1157974"/>
          </a:xfrm>
          <a:prstGeom prst="up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308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1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1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1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1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1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71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1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71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71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7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7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1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7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 animBg="1"/>
      <p:bldP spid="71684" grpId="0" animBg="1"/>
      <p:bldP spid="71685" grpId="0" animBg="1"/>
      <p:bldP spid="71687" grpId="0" animBg="1"/>
      <p:bldP spid="71690" grpId="0" animBg="1"/>
      <p:bldP spid="71692" grpId="0" animBg="1"/>
      <p:bldP spid="71694" grpId="0" animBg="1"/>
      <p:bldP spid="71695" grpId="0" animBg="1"/>
      <p:bldP spid="71697" grpId="0" animBg="1"/>
      <p:bldP spid="71698" grpId="0" animBg="1"/>
      <p:bldP spid="71699" grpId="0" animBg="1"/>
      <p:bldP spid="71700" grpId="0" animBg="1"/>
      <p:bldP spid="71701" grpId="0" animBg="1"/>
      <p:bldP spid="71703" grpId="0" animBg="1"/>
      <p:bldP spid="71705" grpId="0" animBg="1"/>
      <p:bldP spid="71706" grpId="0" animBg="1"/>
      <p:bldP spid="71707" grpId="0" animBg="1"/>
      <p:bldP spid="71708" grpId="0" animBg="1"/>
      <p:bldP spid="71709" grpId="0" animBg="1"/>
      <p:bldP spid="71710" grpId="0" animBg="1"/>
      <p:bldP spid="71711" grpId="0" animBg="1"/>
      <p:bldP spid="717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588124" y="274638"/>
            <a:ext cx="2303463" cy="1143000"/>
          </a:xfrm>
        </p:spPr>
        <p:txBody>
          <a:bodyPr>
            <a:normAutofit fontScale="90000"/>
          </a:bodyPr>
          <a:lstStyle/>
          <a:p>
            <a:r>
              <a:rPr lang="fa-IR" dirty="0" smtClean="0"/>
              <a:t>استخوان ماهی</a:t>
            </a:r>
            <a:endParaRPr lang="en-US" dirty="0"/>
          </a:p>
        </p:txBody>
      </p:sp>
      <p:sp>
        <p:nvSpPr>
          <p:cNvPr id="3481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B4E0C28-CFEA-4430-96F3-533F094FC19E}" type="slidenum">
              <a:rPr lang="ar-SA"/>
              <a:pPr/>
              <a:t>8</a:t>
            </a:fld>
            <a:endParaRPr lang="en-US" dirty="0"/>
          </a:p>
        </p:txBody>
      </p:sp>
      <p:sp>
        <p:nvSpPr>
          <p:cNvPr id="34819" name="Line 2"/>
          <p:cNvSpPr>
            <a:spLocks noChangeShapeType="1"/>
          </p:cNvSpPr>
          <p:nvPr/>
        </p:nvSpPr>
        <p:spPr bwMode="auto">
          <a:xfrm>
            <a:off x="250825" y="3500438"/>
            <a:ext cx="8713788" cy="0"/>
          </a:xfrm>
          <a:prstGeom prst="line">
            <a:avLst/>
          </a:prstGeom>
          <a:noFill/>
          <a:ln w="104775">
            <a:solidFill>
              <a:schemeClr val="tx1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4820" name="Line 3"/>
          <p:cNvSpPr>
            <a:spLocks noChangeShapeType="1"/>
          </p:cNvSpPr>
          <p:nvPr/>
        </p:nvSpPr>
        <p:spPr bwMode="auto">
          <a:xfrm>
            <a:off x="971550" y="1484313"/>
            <a:ext cx="2952750" cy="20161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21" name="Line 4"/>
          <p:cNvSpPr>
            <a:spLocks noChangeShapeType="1"/>
          </p:cNvSpPr>
          <p:nvPr/>
        </p:nvSpPr>
        <p:spPr bwMode="auto">
          <a:xfrm flipH="1">
            <a:off x="971550" y="3500438"/>
            <a:ext cx="2952750" cy="20891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22" name="Line 5"/>
          <p:cNvSpPr>
            <a:spLocks noChangeShapeType="1"/>
          </p:cNvSpPr>
          <p:nvPr/>
        </p:nvSpPr>
        <p:spPr bwMode="auto">
          <a:xfrm>
            <a:off x="3276600" y="1484313"/>
            <a:ext cx="2952750" cy="20161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23" name="Line 6"/>
          <p:cNvSpPr>
            <a:spLocks noChangeShapeType="1"/>
          </p:cNvSpPr>
          <p:nvPr/>
        </p:nvSpPr>
        <p:spPr bwMode="auto">
          <a:xfrm flipH="1">
            <a:off x="3132138" y="3500438"/>
            <a:ext cx="3024187" cy="20891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24" name="Line 7"/>
          <p:cNvSpPr>
            <a:spLocks noChangeShapeType="1"/>
          </p:cNvSpPr>
          <p:nvPr/>
        </p:nvSpPr>
        <p:spPr bwMode="auto">
          <a:xfrm flipH="1">
            <a:off x="5486400" y="3505200"/>
            <a:ext cx="2895600" cy="21653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25" name="Line 8"/>
          <p:cNvSpPr>
            <a:spLocks noChangeShapeType="1"/>
          </p:cNvSpPr>
          <p:nvPr/>
        </p:nvSpPr>
        <p:spPr bwMode="auto">
          <a:xfrm>
            <a:off x="6227763" y="1916113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26" name="Line 9"/>
          <p:cNvSpPr>
            <a:spLocks noChangeShapeType="1"/>
          </p:cNvSpPr>
          <p:nvPr/>
        </p:nvSpPr>
        <p:spPr bwMode="auto">
          <a:xfrm flipV="1">
            <a:off x="5795963" y="2133600"/>
            <a:ext cx="57626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27" name="Line 10"/>
          <p:cNvSpPr>
            <a:spLocks noChangeShapeType="1"/>
          </p:cNvSpPr>
          <p:nvPr/>
        </p:nvSpPr>
        <p:spPr bwMode="auto">
          <a:xfrm>
            <a:off x="6732588" y="2349500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739" name="AutoShape 11"/>
          <p:cNvSpPr>
            <a:spLocks/>
          </p:cNvSpPr>
          <p:nvPr/>
        </p:nvSpPr>
        <p:spPr bwMode="auto">
          <a:xfrm>
            <a:off x="4953000" y="762000"/>
            <a:ext cx="1447800" cy="609600"/>
          </a:xfrm>
          <a:prstGeom prst="borderCallout1">
            <a:avLst>
              <a:gd name="adj1" fmla="val 18750"/>
              <a:gd name="adj2" fmla="val -7194"/>
              <a:gd name="adj3" fmla="val 143231"/>
              <a:gd name="adj4" fmla="val -7194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fa-IR" b="1" dirty="0">
                <a:solidFill>
                  <a:srgbClr val="FF3300"/>
                </a:solidFill>
                <a:latin typeface="Tahoma" pitchFamily="34" charset="0"/>
              </a:rPr>
              <a:t> </a:t>
            </a:r>
            <a:r>
              <a:rPr lang="fa-IR" b="1" dirty="0" smtClean="0">
                <a:solidFill>
                  <a:srgbClr val="FF3300"/>
                </a:solidFill>
                <a:latin typeface="Tahoma" pitchFamily="34" charset="0"/>
              </a:rPr>
              <a:t>ماهیت شغل</a:t>
            </a:r>
            <a:endParaRPr lang="en-US" b="1" dirty="0">
              <a:solidFill>
                <a:srgbClr val="FF3300"/>
              </a:solidFill>
              <a:latin typeface="Tahoma" pitchFamily="34" charset="0"/>
            </a:endParaRPr>
          </a:p>
        </p:txBody>
      </p:sp>
      <p:sp>
        <p:nvSpPr>
          <p:cNvPr id="73740" name="AutoShape 12"/>
          <p:cNvSpPr>
            <a:spLocks/>
          </p:cNvSpPr>
          <p:nvPr/>
        </p:nvSpPr>
        <p:spPr bwMode="auto">
          <a:xfrm>
            <a:off x="2895600" y="762000"/>
            <a:ext cx="1290638" cy="609600"/>
          </a:xfrm>
          <a:prstGeom prst="borderCallout1">
            <a:avLst>
              <a:gd name="adj1" fmla="val 18750"/>
              <a:gd name="adj2" fmla="val -8333"/>
              <a:gd name="adj3" fmla="val 139065"/>
              <a:gd name="adj4" fmla="val -9028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fa-IR" b="1" dirty="0" smtClean="0">
                <a:solidFill>
                  <a:srgbClr val="FF3300"/>
                </a:solidFill>
                <a:latin typeface="Tahoma" pitchFamily="34" charset="0"/>
              </a:rPr>
              <a:t>امکانات </a:t>
            </a:r>
            <a:r>
              <a:rPr lang="fa-IR" b="1" dirty="0">
                <a:solidFill>
                  <a:srgbClr val="FF3300"/>
                </a:solidFill>
                <a:latin typeface="Tahoma" pitchFamily="34" charset="0"/>
              </a:rPr>
              <a:t>رفاهي</a:t>
            </a:r>
            <a:endParaRPr lang="en-US" b="1" dirty="0">
              <a:solidFill>
                <a:srgbClr val="FF3300"/>
              </a:solidFill>
              <a:latin typeface="Tahoma" pitchFamily="34" charset="0"/>
            </a:endParaRPr>
          </a:p>
        </p:txBody>
      </p:sp>
      <p:sp>
        <p:nvSpPr>
          <p:cNvPr id="73741" name="AutoShape 13"/>
          <p:cNvSpPr>
            <a:spLocks/>
          </p:cNvSpPr>
          <p:nvPr/>
        </p:nvSpPr>
        <p:spPr bwMode="auto">
          <a:xfrm>
            <a:off x="381000" y="762000"/>
            <a:ext cx="1271588" cy="609600"/>
          </a:xfrm>
          <a:prstGeom prst="borderCallout1">
            <a:avLst>
              <a:gd name="adj1" fmla="val 18750"/>
              <a:gd name="adj2" fmla="val -8333"/>
              <a:gd name="adj3" fmla="val 131509"/>
              <a:gd name="adj4" fmla="val -9551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fa-IR" b="1" dirty="0" smtClean="0">
                <a:solidFill>
                  <a:srgbClr val="FF3300"/>
                </a:solidFill>
                <a:latin typeface="Tahoma" pitchFamily="34" charset="0"/>
              </a:rPr>
              <a:t>همکاران</a:t>
            </a:r>
            <a:endParaRPr lang="en-US" b="1" dirty="0">
              <a:solidFill>
                <a:srgbClr val="FF3300"/>
              </a:solidFill>
              <a:latin typeface="Tahoma" pitchFamily="34" charset="0"/>
            </a:endParaRPr>
          </a:p>
        </p:txBody>
      </p:sp>
      <p:sp>
        <p:nvSpPr>
          <p:cNvPr id="73742" name="AutoShape 14"/>
          <p:cNvSpPr>
            <a:spLocks/>
          </p:cNvSpPr>
          <p:nvPr/>
        </p:nvSpPr>
        <p:spPr bwMode="auto">
          <a:xfrm>
            <a:off x="4953000" y="5715000"/>
            <a:ext cx="1296987" cy="609600"/>
          </a:xfrm>
          <a:prstGeom prst="borderCallout1">
            <a:avLst>
              <a:gd name="adj1" fmla="val 18750"/>
              <a:gd name="adj2" fmla="val -5875"/>
              <a:gd name="adj3" fmla="val -22917"/>
              <a:gd name="adj4" fmla="val -7954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fa-IR" b="1" dirty="0" smtClean="0">
                <a:solidFill>
                  <a:srgbClr val="FF3300"/>
                </a:solidFill>
                <a:latin typeface="Tahoma" pitchFamily="34" charset="0"/>
              </a:rPr>
              <a:t>درامد</a:t>
            </a:r>
            <a:endParaRPr lang="en-US" b="1" dirty="0">
              <a:solidFill>
                <a:srgbClr val="FF3300"/>
              </a:solidFill>
              <a:latin typeface="Tahoma" pitchFamily="34" charset="0"/>
            </a:endParaRPr>
          </a:p>
        </p:txBody>
      </p:sp>
      <p:sp>
        <p:nvSpPr>
          <p:cNvPr id="73743" name="AutoShape 15"/>
          <p:cNvSpPr>
            <a:spLocks/>
          </p:cNvSpPr>
          <p:nvPr/>
        </p:nvSpPr>
        <p:spPr bwMode="auto">
          <a:xfrm>
            <a:off x="2667000" y="5638800"/>
            <a:ext cx="1295400" cy="609600"/>
          </a:xfrm>
          <a:prstGeom prst="borderCallout1">
            <a:avLst>
              <a:gd name="adj1" fmla="val 18750"/>
              <a:gd name="adj2" fmla="val -8333"/>
              <a:gd name="adj3" fmla="val -18231"/>
              <a:gd name="adj4" fmla="val -8856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fa-IR" b="1" dirty="0" smtClean="0">
                <a:solidFill>
                  <a:srgbClr val="FF3300"/>
                </a:solidFill>
                <a:latin typeface="Tahoma" pitchFamily="34" charset="0"/>
              </a:rPr>
              <a:t>ارتقا</a:t>
            </a:r>
            <a:endParaRPr lang="en-US" b="1" dirty="0">
              <a:solidFill>
                <a:srgbClr val="FF3300"/>
              </a:solidFill>
              <a:latin typeface="Tahoma" pitchFamily="34" charset="0"/>
            </a:endParaRPr>
          </a:p>
        </p:txBody>
      </p:sp>
      <p:sp>
        <p:nvSpPr>
          <p:cNvPr id="73744" name="AutoShape 16"/>
          <p:cNvSpPr>
            <a:spLocks/>
          </p:cNvSpPr>
          <p:nvPr/>
        </p:nvSpPr>
        <p:spPr bwMode="auto">
          <a:xfrm>
            <a:off x="533400" y="5661025"/>
            <a:ext cx="1497013" cy="609600"/>
          </a:xfrm>
          <a:prstGeom prst="borderCallout1">
            <a:avLst>
              <a:gd name="adj1" fmla="val 18750"/>
              <a:gd name="adj2" fmla="val -8333"/>
              <a:gd name="adj3" fmla="val -11199"/>
              <a:gd name="adj4" fmla="val -13542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fa-IR" b="1" dirty="0">
                <a:solidFill>
                  <a:srgbClr val="FF3300"/>
                </a:solidFill>
                <a:latin typeface="Tahoma" pitchFamily="34" charset="0"/>
              </a:rPr>
              <a:t>نوع مديريت</a:t>
            </a:r>
            <a:endParaRPr lang="en-US" b="1" dirty="0">
              <a:solidFill>
                <a:srgbClr val="FF3300"/>
              </a:solidFill>
              <a:latin typeface="Tahoma" pitchFamily="34" charset="0"/>
            </a:endParaRPr>
          </a:p>
        </p:txBody>
      </p:sp>
      <p:sp>
        <p:nvSpPr>
          <p:cNvPr id="34834" name="Line 17"/>
          <p:cNvSpPr>
            <a:spLocks noChangeShapeType="1"/>
          </p:cNvSpPr>
          <p:nvPr/>
        </p:nvSpPr>
        <p:spPr bwMode="auto">
          <a:xfrm flipV="1">
            <a:off x="3995738" y="1916113"/>
            <a:ext cx="576262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35" name="Line 18"/>
          <p:cNvSpPr>
            <a:spLocks noChangeShapeType="1"/>
          </p:cNvSpPr>
          <p:nvPr/>
        </p:nvSpPr>
        <p:spPr bwMode="auto">
          <a:xfrm flipV="1">
            <a:off x="3635375" y="2133600"/>
            <a:ext cx="576263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36" name="Line 19"/>
          <p:cNvSpPr>
            <a:spLocks noChangeShapeType="1"/>
          </p:cNvSpPr>
          <p:nvPr/>
        </p:nvSpPr>
        <p:spPr bwMode="auto">
          <a:xfrm flipV="1">
            <a:off x="6588125" y="2636838"/>
            <a:ext cx="576263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37" name="Line 20"/>
          <p:cNvSpPr>
            <a:spLocks noChangeShapeType="1"/>
          </p:cNvSpPr>
          <p:nvPr/>
        </p:nvSpPr>
        <p:spPr bwMode="auto">
          <a:xfrm flipV="1">
            <a:off x="4643438" y="2349500"/>
            <a:ext cx="57626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38" name="Line 21"/>
          <p:cNvSpPr>
            <a:spLocks noChangeShapeType="1"/>
          </p:cNvSpPr>
          <p:nvPr/>
        </p:nvSpPr>
        <p:spPr bwMode="auto">
          <a:xfrm flipV="1">
            <a:off x="4284663" y="2636838"/>
            <a:ext cx="576262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39" name="Line 22"/>
          <p:cNvSpPr>
            <a:spLocks noChangeShapeType="1"/>
          </p:cNvSpPr>
          <p:nvPr/>
        </p:nvSpPr>
        <p:spPr bwMode="auto">
          <a:xfrm flipV="1">
            <a:off x="1619250" y="1916113"/>
            <a:ext cx="576263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40" name="Line 23"/>
          <p:cNvSpPr>
            <a:spLocks noChangeShapeType="1"/>
          </p:cNvSpPr>
          <p:nvPr/>
        </p:nvSpPr>
        <p:spPr bwMode="auto">
          <a:xfrm flipV="1">
            <a:off x="1258888" y="2133600"/>
            <a:ext cx="57626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41" name="Line 24"/>
          <p:cNvSpPr>
            <a:spLocks noChangeShapeType="1"/>
          </p:cNvSpPr>
          <p:nvPr/>
        </p:nvSpPr>
        <p:spPr bwMode="auto">
          <a:xfrm flipV="1">
            <a:off x="2195513" y="2349500"/>
            <a:ext cx="57626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42" name="Line 25"/>
          <p:cNvSpPr>
            <a:spLocks noChangeShapeType="1"/>
          </p:cNvSpPr>
          <p:nvPr/>
        </p:nvSpPr>
        <p:spPr bwMode="auto">
          <a:xfrm flipV="1">
            <a:off x="1979613" y="2636838"/>
            <a:ext cx="576262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43" name="Line 26"/>
          <p:cNvSpPr>
            <a:spLocks noChangeShapeType="1"/>
          </p:cNvSpPr>
          <p:nvPr/>
        </p:nvSpPr>
        <p:spPr bwMode="auto">
          <a:xfrm flipV="1">
            <a:off x="6227763" y="4652963"/>
            <a:ext cx="576262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44" name="Line 27"/>
          <p:cNvSpPr>
            <a:spLocks noChangeShapeType="1"/>
          </p:cNvSpPr>
          <p:nvPr/>
        </p:nvSpPr>
        <p:spPr bwMode="auto">
          <a:xfrm flipV="1">
            <a:off x="6516688" y="4941888"/>
            <a:ext cx="576262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45" name="Line 28"/>
          <p:cNvSpPr>
            <a:spLocks noChangeShapeType="1"/>
          </p:cNvSpPr>
          <p:nvPr/>
        </p:nvSpPr>
        <p:spPr bwMode="auto">
          <a:xfrm flipV="1">
            <a:off x="7164388" y="4437063"/>
            <a:ext cx="576262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46" name="Line 29"/>
          <p:cNvSpPr>
            <a:spLocks noChangeShapeType="1"/>
          </p:cNvSpPr>
          <p:nvPr/>
        </p:nvSpPr>
        <p:spPr bwMode="auto">
          <a:xfrm flipV="1">
            <a:off x="7019925" y="4076700"/>
            <a:ext cx="576263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47" name="Line 30"/>
          <p:cNvSpPr>
            <a:spLocks noChangeShapeType="1"/>
          </p:cNvSpPr>
          <p:nvPr/>
        </p:nvSpPr>
        <p:spPr bwMode="auto">
          <a:xfrm flipV="1">
            <a:off x="4716463" y="4076700"/>
            <a:ext cx="57626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48" name="Line 31"/>
          <p:cNvSpPr>
            <a:spLocks noChangeShapeType="1"/>
          </p:cNvSpPr>
          <p:nvPr/>
        </p:nvSpPr>
        <p:spPr bwMode="auto">
          <a:xfrm flipV="1">
            <a:off x="5003800" y="4292600"/>
            <a:ext cx="576263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49" name="Line 32"/>
          <p:cNvSpPr>
            <a:spLocks noChangeShapeType="1"/>
          </p:cNvSpPr>
          <p:nvPr/>
        </p:nvSpPr>
        <p:spPr bwMode="auto">
          <a:xfrm flipV="1">
            <a:off x="4211638" y="4437063"/>
            <a:ext cx="576262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50" name="Line 33"/>
          <p:cNvSpPr>
            <a:spLocks noChangeShapeType="1"/>
          </p:cNvSpPr>
          <p:nvPr/>
        </p:nvSpPr>
        <p:spPr bwMode="auto">
          <a:xfrm flipV="1">
            <a:off x="4572000" y="4652963"/>
            <a:ext cx="576263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51" name="Line 34"/>
          <p:cNvSpPr>
            <a:spLocks noChangeShapeType="1"/>
          </p:cNvSpPr>
          <p:nvPr/>
        </p:nvSpPr>
        <p:spPr bwMode="auto">
          <a:xfrm flipV="1">
            <a:off x="2700338" y="3933825"/>
            <a:ext cx="57626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52" name="Line 35"/>
          <p:cNvSpPr>
            <a:spLocks noChangeShapeType="1"/>
          </p:cNvSpPr>
          <p:nvPr/>
        </p:nvSpPr>
        <p:spPr bwMode="auto">
          <a:xfrm flipV="1">
            <a:off x="2916238" y="4221163"/>
            <a:ext cx="576262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53" name="Line 36"/>
          <p:cNvSpPr>
            <a:spLocks noChangeShapeType="1"/>
          </p:cNvSpPr>
          <p:nvPr/>
        </p:nvSpPr>
        <p:spPr bwMode="auto">
          <a:xfrm flipV="1">
            <a:off x="2051050" y="4437063"/>
            <a:ext cx="576263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54" name="Line 37"/>
          <p:cNvSpPr>
            <a:spLocks noChangeShapeType="1"/>
          </p:cNvSpPr>
          <p:nvPr/>
        </p:nvSpPr>
        <p:spPr bwMode="auto">
          <a:xfrm flipV="1">
            <a:off x="2268538" y="4724400"/>
            <a:ext cx="57626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55" name="Line 38"/>
          <p:cNvSpPr>
            <a:spLocks noChangeShapeType="1"/>
          </p:cNvSpPr>
          <p:nvPr/>
        </p:nvSpPr>
        <p:spPr bwMode="auto">
          <a:xfrm>
            <a:off x="5508625" y="1484313"/>
            <a:ext cx="2952750" cy="20161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768" name="AutoShape 40"/>
          <p:cNvSpPr>
            <a:spLocks/>
          </p:cNvSpPr>
          <p:nvPr/>
        </p:nvSpPr>
        <p:spPr bwMode="auto">
          <a:xfrm>
            <a:off x="7848600" y="4572000"/>
            <a:ext cx="1042987" cy="1143000"/>
          </a:xfrm>
          <a:prstGeom prst="borderCallout1">
            <a:avLst>
              <a:gd name="adj1" fmla="val 11338"/>
              <a:gd name="adj2" fmla="val 107306"/>
              <a:gd name="adj3" fmla="val -104880"/>
              <a:gd name="adj4" fmla="val 107306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fa-IR" b="1" dirty="0">
                <a:solidFill>
                  <a:srgbClr val="FF3300"/>
                </a:solidFill>
                <a:latin typeface="Tahoma" pitchFamily="34" charset="0"/>
              </a:rPr>
              <a:t>رضايت </a:t>
            </a:r>
            <a:r>
              <a:rPr lang="fa-IR" b="1" dirty="0" smtClean="0">
                <a:solidFill>
                  <a:srgbClr val="FF3300"/>
                </a:solidFill>
                <a:latin typeface="Tahoma" pitchFamily="34" charset="0"/>
              </a:rPr>
              <a:t>شغلی اساتید البرز </a:t>
            </a:r>
            <a:endParaRPr lang="en-US" b="1" dirty="0">
              <a:solidFill>
                <a:srgbClr val="FF3300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739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73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3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3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3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9" grpId="0" animBg="1"/>
      <p:bldP spid="73740" grpId="0" animBg="1"/>
      <p:bldP spid="73741" grpId="0" animBg="1"/>
      <p:bldP spid="73742" grpId="0" animBg="1"/>
      <p:bldP spid="73743" grpId="0" animBg="1"/>
      <p:bldP spid="73744" grpId="0" animBg="1"/>
      <p:bldP spid="7376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367018A-B0E3-4357-BD48-2276A0D9D84A}" type="slidenum">
              <a:rPr lang="ar-SA"/>
              <a:pPr/>
              <a:t>9</a:t>
            </a:fld>
            <a:endParaRPr lang="en-US"/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1" eaLnBrk="1" hangingPunct="1"/>
            <a:r>
              <a:rPr lang="fa-IR" dirty="0" smtClean="0"/>
              <a:t>شش کلمه استفهام</a:t>
            </a:r>
            <a:endParaRPr lang="en-US" dirty="0" smtClean="0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2590800"/>
            <a:ext cx="4103687" cy="3717925"/>
          </a:xfrm>
        </p:spPr>
        <p:txBody>
          <a:bodyPr>
            <a:normAutofit/>
          </a:bodyPr>
          <a:lstStyle/>
          <a:p>
            <a:pPr algn="r" rtl="1" eaLnBrk="1" hangingPunct="1">
              <a:lnSpc>
                <a:spcPct val="150000"/>
              </a:lnSpc>
            </a:pPr>
            <a:r>
              <a:rPr lang="fa-IR" sz="3200" dirty="0" smtClean="0">
                <a:solidFill>
                  <a:srgbClr val="FF3300"/>
                </a:solidFill>
              </a:rPr>
              <a:t>که</a:t>
            </a:r>
            <a:r>
              <a:rPr lang="fa-IR" sz="3200" dirty="0" smtClean="0"/>
              <a:t> ؟  </a:t>
            </a:r>
            <a:r>
              <a:rPr lang="en-US" sz="3200" dirty="0" smtClean="0">
                <a:solidFill>
                  <a:schemeClr val="folHlink"/>
                </a:solidFill>
              </a:rPr>
              <a:t>who?</a:t>
            </a:r>
            <a:endParaRPr lang="fa-IR" sz="3200" dirty="0" smtClean="0">
              <a:solidFill>
                <a:schemeClr val="folHlink"/>
              </a:solidFill>
            </a:endParaRPr>
          </a:p>
          <a:p>
            <a:pPr algn="r" rtl="1" eaLnBrk="1" hangingPunct="1">
              <a:lnSpc>
                <a:spcPct val="150000"/>
              </a:lnSpc>
            </a:pPr>
            <a:r>
              <a:rPr lang="fa-IR" sz="3200" dirty="0" smtClean="0">
                <a:solidFill>
                  <a:srgbClr val="FF3300"/>
                </a:solidFill>
              </a:rPr>
              <a:t>کي</a:t>
            </a:r>
            <a:r>
              <a:rPr lang="fa-IR" sz="3200" dirty="0" smtClean="0"/>
              <a:t> ؟ </a:t>
            </a:r>
            <a:r>
              <a:rPr lang="en-US" sz="3200" dirty="0" smtClean="0">
                <a:solidFill>
                  <a:schemeClr val="folHlink"/>
                </a:solidFill>
              </a:rPr>
              <a:t>when?</a:t>
            </a:r>
            <a:r>
              <a:rPr lang="fa-IR" sz="3200" dirty="0" smtClean="0"/>
              <a:t> </a:t>
            </a:r>
          </a:p>
          <a:p>
            <a:pPr algn="r" rtl="1" eaLnBrk="1" hangingPunct="1">
              <a:lnSpc>
                <a:spcPct val="150000"/>
              </a:lnSpc>
            </a:pPr>
            <a:r>
              <a:rPr lang="fa-IR" sz="3200" dirty="0" smtClean="0">
                <a:solidFill>
                  <a:srgbClr val="FF3300"/>
                </a:solidFill>
              </a:rPr>
              <a:t>کجا</a:t>
            </a:r>
            <a:r>
              <a:rPr lang="fa-IR" sz="3200" dirty="0" smtClean="0"/>
              <a:t> ؟  </a:t>
            </a:r>
            <a:r>
              <a:rPr lang="en-US" sz="3200" dirty="0" smtClean="0">
                <a:solidFill>
                  <a:schemeClr val="folHlink"/>
                </a:solidFill>
              </a:rPr>
              <a:t>where?</a:t>
            </a:r>
            <a:endParaRPr lang="fa-IR" sz="3200" dirty="0" smtClean="0">
              <a:solidFill>
                <a:schemeClr val="folHlink"/>
              </a:solidFill>
            </a:endParaRPr>
          </a:p>
        </p:txBody>
      </p:sp>
      <p:sp>
        <p:nvSpPr>
          <p:cNvPr id="7475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00563" y="2590800"/>
            <a:ext cx="4319587" cy="3646488"/>
          </a:xfrm>
        </p:spPr>
        <p:txBody>
          <a:bodyPr>
            <a:normAutofit/>
          </a:bodyPr>
          <a:lstStyle/>
          <a:p>
            <a:pPr algn="r" rtl="1" eaLnBrk="1" hangingPunct="1">
              <a:lnSpc>
                <a:spcPct val="150000"/>
              </a:lnSpc>
            </a:pPr>
            <a:r>
              <a:rPr lang="fa-IR" sz="3200" dirty="0" smtClean="0">
                <a:solidFill>
                  <a:srgbClr val="FF3300"/>
                </a:solidFill>
                <a:cs typeface="+mj-cs"/>
              </a:rPr>
              <a:t>چگونه</a:t>
            </a:r>
            <a:r>
              <a:rPr lang="fa-IR" sz="3200" dirty="0" smtClean="0">
                <a:cs typeface="+mj-cs"/>
              </a:rPr>
              <a:t>؟  </a:t>
            </a:r>
            <a:r>
              <a:rPr lang="en-US" sz="3200" dirty="0" smtClean="0">
                <a:solidFill>
                  <a:schemeClr val="folHlink"/>
                </a:solidFill>
                <a:cs typeface="+mj-cs"/>
              </a:rPr>
              <a:t>How?</a:t>
            </a:r>
            <a:endParaRPr lang="fa-IR" sz="3200" dirty="0" smtClean="0">
              <a:solidFill>
                <a:schemeClr val="folHlink"/>
              </a:solidFill>
              <a:cs typeface="+mj-cs"/>
            </a:endParaRPr>
          </a:p>
          <a:p>
            <a:pPr algn="r" rtl="1" eaLnBrk="1" hangingPunct="1">
              <a:lnSpc>
                <a:spcPct val="150000"/>
              </a:lnSpc>
            </a:pPr>
            <a:r>
              <a:rPr lang="fa-IR" sz="3200" dirty="0" smtClean="0">
                <a:solidFill>
                  <a:srgbClr val="FF3300"/>
                </a:solidFill>
                <a:cs typeface="+mj-cs"/>
              </a:rPr>
              <a:t>چي</a:t>
            </a:r>
            <a:r>
              <a:rPr lang="fa-IR" sz="3200" dirty="0" smtClean="0">
                <a:cs typeface="+mj-cs"/>
              </a:rPr>
              <a:t>؟  </a:t>
            </a:r>
            <a:r>
              <a:rPr lang="en-US" sz="3200" dirty="0" smtClean="0">
                <a:solidFill>
                  <a:schemeClr val="folHlink"/>
                </a:solidFill>
                <a:cs typeface="+mj-cs"/>
              </a:rPr>
              <a:t>what?</a:t>
            </a:r>
          </a:p>
          <a:p>
            <a:pPr algn="r" rtl="1" eaLnBrk="1" hangingPunct="1">
              <a:lnSpc>
                <a:spcPct val="150000"/>
              </a:lnSpc>
            </a:pPr>
            <a:r>
              <a:rPr lang="fa-IR" sz="3200" dirty="0" smtClean="0">
                <a:solidFill>
                  <a:srgbClr val="FF3300"/>
                </a:solidFill>
                <a:cs typeface="+mj-cs"/>
              </a:rPr>
              <a:t>چرا</a:t>
            </a:r>
            <a:r>
              <a:rPr lang="fa-IR" sz="3200" dirty="0" smtClean="0">
                <a:cs typeface="+mj-cs"/>
              </a:rPr>
              <a:t> ؟  </a:t>
            </a:r>
            <a:r>
              <a:rPr lang="en-US" sz="3200" dirty="0" smtClean="0">
                <a:solidFill>
                  <a:schemeClr val="folHlink"/>
                </a:solidFill>
                <a:cs typeface="+mj-cs"/>
              </a:rPr>
              <a:t>why?</a:t>
            </a:r>
            <a:endParaRPr lang="en-US" sz="3200" dirty="0" smtClean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4277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build="p"/>
      <p:bldP spid="74756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786</Words>
  <Application>Microsoft Office PowerPoint</Application>
  <PresentationFormat>On-screen Show (4:3)</PresentationFormat>
  <Paragraphs>134</Paragraphs>
  <Slides>16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بیان مساله</vt:lpstr>
      <vt:lpstr>OBJECTIVES</vt:lpstr>
      <vt:lpstr>A systematic analysis of the problem</vt:lpstr>
      <vt:lpstr>تحلیل مسئله:</vt:lpstr>
      <vt:lpstr>Steps in analyzing the problem</vt:lpstr>
      <vt:lpstr>تجزيه و تحليل مساله</vt:lpstr>
      <vt:lpstr>Slide 7</vt:lpstr>
      <vt:lpstr>استخوان ماهی</vt:lpstr>
      <vt:lpstr>شش کلمه استفهام</vt:lpstr>
      <vt:lpstr>پس از تحلیل مسئله:</vt:lpstr>
      <vt:lpstr>FORMULATING THE PROBLEM STATEMENT</vt:lpstr>
      <vt:lpstr>چرا بیان مساله خوب مهم است؟</vt:lpstr>
      <vt:lpstr>What information should be included in the statement of the problem?</vt:lpstr>
      <vt:lpstr>در بيان مسئله نكات زير آورده مي شود:</vt:lpstr>
      <vt:lpstr>بیان مساله</vt:lpstr>
      <vt:lpstr>عنوان تحقیق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MRT</dc:creator>
  <cp:lastModifiedBy>parhizkar</cp:lastModifiedBy>
  <cp:revision>72</cp:revision>
  <dcterms:created xsi:type="dcterms:W3CDTF">2011-12-12T01:29:09Z</dcterms:created>
  <dcterms:modified xsi:type="dcterms:W3CDTF">2014-05-19T08:07:25Z</dcterms:modified>
</cp:coreProperties>
</file>